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7" r:id="rId3"/>
  </p:sldMasterIdLst>
  <p:notesMasterIdLst>
    <p:notesMasterId r:id="rId20"/>
  </p:notesMasterIdLst>
  <p:sldIdLst>
    <p:sldId id="258" r:id="rId4"/>
    <p:sldId id="261" r:id="rId5"/>
    <p:sldId id="260" r:id="rId6"/>
    <p:sldId id="280" r:id="rId7"/>
    <p:sldId id="291" r:id="rId8"/>
    <p:sldId id="292" r:id="rId9"/>
    <p:sldId id="283" r:id="rId10"/>
    <p:sldId id="284" r:id="rId11"/>
    <p:sldId id="281" r:id="rId12"/>
    <p:sldId id="285" r:id="rId13"/>
    <p:sldId id="287" r:id="rId14"/>
    <p:sldId id="288" r:id="rId15"/>
    <p:sldId id="289" r:id="rId16"/>
    <p:sldId id="290" r:id="rId17"/>
    <p:sldId id="28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varScale="1">
        <p:scale>
          <a:sx n="70" d="100"/>
          <a:sy n="70" d="100"/>
        </p:scale>
        <p:origin x="57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9/22/2021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0CB78B3C-6E8B-4E2B-B6AB-3D177A392C3D}" type="slidenum">
              <a:rPr lang="en-US" smtClean="0"/>
              <a:t>‹#›</a:t>
            </a:fld>
            <a:endParaRPr lang="en-US"/>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9/22/2021</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6B561D-C668-48BD-B552-8CC5773A8FA0}"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6B561D-C668-48BD-B552-8CC5773A8FA0}"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B561D-C668-48BD-B552-8CC5773A8FA0}"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76B561D-C668-48BD-B552-8CC5773A8FA0}"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6B561D-C668-48BD-B552-8CC5773A8FA0}"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876B561D-C668-48BD-B552-8CC5773A8FA0}" type="datetimeFigureOut">
              <a:rPr lang="en-US" smtClean="0"/>
              <a:t>9/22/2021</a:t>
            </a:fld>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6B561D-C668-48BD-B552-8CC5773A8FA0}"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2021/9/22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876B561D-C668-48BD-B552-8CC5773A8FA0}" type="datetimeFigureOut">
              <a:rPr lang="en-US" smtClean="0"/>
              <a:t>9/22/2021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0CB78B3C-6E8B-4E2B-B6AB-3D177A392C3D}"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4648" y="3479464"/>
            <a:ext cx="8678488" cy="630942"/>
          </a:xfrm>
          <a:prstGeom prst="rect">
            <a:avLst/>
          </a:prstGeom>
          <a:noFill/>
        </p:spPr>
        <p:txBody>
          <a:bodyPr wrap="square" rtlCol="0">
            <a:spAutoFit/>
          </a:bodyPr>
          <a:lstStyle/>
          <a:p>
            <a:r>
              <a:rPr lang="en-US" sz="3500" b="1" dirty="0" smtClean="0">
                <a:solidFill>
                  <a:srgbClr val="FF0000"/>
                </a:solidFill>
                <a:latin typeface="Times New Roman" pitchFamily="18" charset="0"/>
                <a:cs typeface="Times New Roman" pitchFamily="18" charset="0"/>
              </a:rPr>
              <a:t>BÀI 4: LƯỢC ĐỒ TRÍ NHỚ</a:t>
            </a:r>
            <a:endParaRPr lang="en-US" sz="3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12392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3324754" cy="769441"/>
            </a:xfrm>
            <a:prstGeom prst="rect">
              <a:avLst/>
            </a:prstGeom>
            <a:noFill/>
          </p:spPr>
          <p:txBody>
            <a:bodyPr wrap="none" rtlCol="0">
              <a:spAutoFit/>
            </a:bodyPr>
            <a:lstStyle/>
            <a:p>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pic>
        <p:nvPicPr>
          <p:cNvPr id="2050" name="Picture 2" descr="Sách chân trời] Giải địa lí 6 bài 4: Lược đồ trí nhớ | Học cùng hoctho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64" y="510942"/>
            <a:ext cx="5001042" cy="5749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28" y="1499016"/>
            <a:ext cx="5201587" cy="3785652"/>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4.1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câu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Người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sống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đâu</a:t>
            </a:r>
            <a:r>
              <a:rPr lang="en-US" sz="2400" dirty="0" smtClean="0">
                <a:solidFill>
                  <a:schemeClr val="bg1"/>
                </a:solidFill>
                <a:latin typeface="Times New Roman" pitchFamily="18" charset="0"/>
                <a:cs typeface="Times New Roman" pitchFamily="18" charset="0"/>
              </a:rPr>
              <a:t>? </a:t>
            </a:r>
          </a:p>
          <a:p>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p>
          <a:p>
            <a:pPr marL="342900" indent="-342900">
              <a:buFontTx/>
              <a:buChar char="-"/>
            </a:pP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trấn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qua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Đối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tượng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kéo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dài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nam</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rìa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phía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tây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Hồ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nằm</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hướng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endParaRPr lang="en-US" sz="2400" dirty="0">
              <a:solidFill>
                <a:schemeClr val="bg1"/>
              </a:solidFill>
              <a:latin typeface="Times New Roman" pitchFamily="18" charset="0"/>
              <a:cs typeface="Times New Roman" pitchFamily="18" charset="0"/>
            </a:endParaRPr>
          </a:p>
        </p:txBody>
      </p:sp>
      <p:sp>
        <p:nvSpPr>
          <p:cNvPr id="10" name="Freeform 9"/>
          <p:cNvSpPr/>
          <p:nvPr/>
        </p:nvSpPr>
        <p:spPr>
          <a:xfrm>
            <a:off x="9158990" y="2587647"/>
            <a:ext cx="1319135" cy="1009992"/>
          </a:xfrm>
          <a:custGeom>
            <a:avLst/>
            <a:gdLst>
              <a:gd name="connsiteX0" fmla="*/ 1319135 w 1319135"/>
              <a:gd name="connsiteY0" fmla="*/ 1009992 h 1009992"/>
              <a:gd name="connsiteX1" fmla="*/ 1244184 w 1319135"/>
              <a:gd name="connsiteY1" fmla="*/ 995002 h 1009992"/>
              <a:gd name="connsiteX2" fmla="*/ 1154243 w 1319135"/>
              <a:gd name="connsiteY2" fmla="*/ 965022 h 1009992"/>
              <a:gd name="connsiteX3" fmla="*/ 1079292 w 1319135"/>
              <a:gd name="connsiteY3" fmla="*/ 920051 h 1009992"/>
              <a:gd name="connsiteX4" fmla="*/ 1034321 w 1319135"/>
              <a:gd name="connsiteY4" fmla="*/ 890071 h 1009992"/>
              <a:gd name="connsiteX5" fmla="*/ 944380 w 1319135"/>
              <a:gd name="connsiteY5" fmla="*/ 860091 h 1009992"/>
              <a:gd name="connsiteX6" fmla="*/ 899410 w 1319135"/>
              <a:gd name="connsiteY6" fmla="*/ 830110 h 1009992"/>
              <a:gd name="connsiteX7" fmla="*/ 884420 w 1319135"/>
              <a:gd name="connsiteY7" fmla="*/ 785140 h 1009992"/>
              <a:gd name="connsiteX8" fmla="*/ 854440 w 1319135"/>
              <a:gd name="connsiteY8" fmla="*/ 740169 h 1009992"/>
              <a:gd name="connsiteX9" fmla="*/ 824459 w 1319135"/>
              <a:gd name="connsiteY9" fmla="*/ 635238 h 1009992"/>
              <a:gd name="connsiteX10" fmla="*/ 809469 w 1319135"/>
              <a:gd name="connsiteY10" fmla="*/ 590268 h 1009992"/>
              <a:gd name="connsiteX11" fmla="*/ 764499 w 1319135"/>
              <a:gd name="connsiteY11" fmla="*/ 455356 h 1009992"/>
              <a:gd name="connsiteX12" fmla="*/ 749508 w 1319135"/>
              <a:gd name="connsiteY12" fmla="*/ 410386 h 1009992"/>
              <a:gd name="connsiteX13" fmla="*/ 674558 w 1319135"/>
              <a:gd name="connsiteY13" fmla="*/ 335435 h 1009992"/>
              <a:gd name="connsiteX14" fmla="*/ 644577 w 1319135"/>
              <a:gd name="connsiteY14" fmla="*/ 305455 h 1009992"/>
              <a:gd name="connsiteX15" fmla="*/ 614597 w 1319135"/>
              <a:gd name="connsiteY15" fmla="*/ 275474 h 1009992"/>
              <a:gd name="connsiteX16" fmla="*/ 524656 w 1319135"/>
              <a:gd name="connsiteY16" fmla="*/ 245494 h 1009992"/>
              <a:gd name="connsiteX17" fmla="*/ 479685 w 1319135"/>
              <a:gd name="connsiteY17" fmla="*/ 215514 h 1009992"/>
              <a:gd name="connsiteX18" fmla="*/ 389744 w 1319135"/>
              <a:gd name="connsiteY18" fmla="*/ 185533 h 1009992"/>
              <a:gd name="connsiteX19" fmla="*/ 299803 w 1319135"/>
              <a:gd name="connsiteY19" fmla="*/ 125573 h 1009992"/>
              <a:gd name="connsiteX20" fmla="*/ 179882 w 1319135"/>
              <a:gd name="connsiteY20" fmla="*/ 35632 h 1009992"/>
              <a:gd name="connsiteX21" fmla="*/ 0 w 1319135"/>
              <a:gd name="connsiteY21" fmla="*/ 5651 h 100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135" h="1009992">
                <a:moveTo>
                  <a:pt x="1319135" y="1009992"/>
                </a:moveTo>
                <a:cubicBezTo>
                  <a:pt x="1294151" y="1004995"/>
                  <a:pt x="1268765" y="1001706"/>
                  <a:pt x="1244184" y="995002"/>
                </a:cubicBezTo>
                <a:cubicBezTo>
                  <a:pt x="1213695" y="986687"/>
                  <a:pt x="1154243" y="965022"/>
                  <a:pt x="1154243" y="965022"/>
                </a:cubicBezTo>
                <a:cubicBezTo>
                  <a:pt x="1095684" y="906465"/>
                  <a:pt x="1157128" y="958970"/>
                  <a:pt x="1079292" y="920051"/>
                </a:cubicBezTo>
                <a:cubicBezTo>
                  <a:pt x="1063178" y="911994"/>
                  <a:pt x="1050784" y="897388"/>
                  <a:pt x="1034321" y="890071"/>
                </a:cubicBezTo>
                <a:cubicBezTo>
                  <a:pt x="1005443" y="877236"/>
                  <a:pt x="944380" y="860091"/>
                  <a:pt x="944380" y="860091"/>
                </a:cubicBezTo>
                <a:cubicBezTo>
                  <a:pt x="929390" y="850097"/>
                  <a:pt x="910664" y="844178"/>
                  <a:pt x="899410" y="830110"/>
                </a:cubicBezTo>
                <a:cubicBezTo>
                  <a:pt x="889539" y="817772"/>
                  <a:pt x="891486" y="799273"/>
                  <a:pt x="884420" y="785140"/>
                </a:cubicBezTo>
                <a:cubicBezTo>
                  <a:pt x="876363" y="769026"/>
                  <a:pt x="862497" y="756283"/>
                  <a:pt x="854440" y="740169"/>
                </a:cubicBezTo>
                <a:cubicBezTo>
                  <a:pt x="842456" y="716201"/>
                  <a:pt x="830865" y="657661"/>
                  <a:pt x="824459" y="635238"/>
                </a:cubicBezTo>
                <a:cubicBezTo>
                  <a:pt x="820118" y="620045"/>
                  <a:pt x="814466" y="605258"/>
                  <a:pt x="809469" y="590268"/>
                </a:cubicBezTo>
                <a:cubicBezTo>
                  <a:pt x="781641" y="423298"/>
                  <a:pt x="817192" y="560742"/>
                  <a:pt x="764499" y="455356"/>
                </a:cubicBezTo>
                <a:cubicBezTo>
                  <a:pt x="757433" y="441223"/>
                  <a:pt x="758989" y="423027"/>
                  <a:pt x="749508" y="410386"/>
                </a:cubicBezTo>
                <a:cubicBezTo>
                  <a:pt x="728309" y="382120"/>
                  <a:pt x="699542" y="360419"/>
                  <a:pt x="674558" y="335435"/>
                </a:cubicBezTo>
                <a:lnTo>
                  <a:pt x="644577" y="305455"/>
                </a:lnTo>
                <a:cubicBezTo>
                  <a:pt x="634583" y="295461"/>
                  <a:pt x="628005" y="279943"/>
                  <a:pt x="614597" y="275474"/>
                </a:cubicBezTo>
                <a:cubicBezTo>
                  <a:pt x="584617" y="265481"/>
                  <a:pt x="550951" y="263023"/>
                  <a:pt x="524656" y="245494"/>
                </a:cubicBezTo>
                <a:cubicBezTo>
                  <a:pt x="509666" y="235501"/>
                  <a:pt x="496148" y="222831"/>
                  <a:pt x="479685" y="215514"/>
                </a:cubicBezTo>
                <a:cubicBezTo>
                  <a:pt x="450807" y="202679"/>
                  <a:pt x="389744" y="185533"/>
                  <a:pt x="389744" y="185533"/>
                </a:cubicBezTo>
                <a:cubicBezTo>
                  <a:pt x="359764" y="165546"/>
                  <a:pt x="325281" y="151051"/>
                  <a:pt x="299803" y="125573"/>
                </a:cubicBezTo>
                <a:cubicBezTo>
                  <a:pt x="213680" y="39449"/>
                  <a:pt x="258372" y="61795"/>
                  <a:pt x="179882" y="35632"/>
                </a:cubicBezTo>
                <a:cubicBezTo>
                  <a:pt x="97495" y="-19295"/>
                  <a:pt x="152928" y="5651"/>
                  <a:pt x="0" y="5651"/>
                </a:cubicBezTo>
              </a:path>
            </a:pathLst>
          </a:custGeom>
          <a:ln w="57150">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763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3324754" cy="769441"/>
            </a:xfrm>
            <a:prstGeom prst="rect">
              <a:avLst/>
            </a:prstGeom>
            <a:noFill/>
          </p:spPr>
          <p:txBody>
            <a:bodyPr wrap="none" rtlCol="0">
              <a:spAutoFit/>
            </a:bodyPr>
            <a:lstStyle/>
            <a:p>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pic>
        <p:nvPicPr>
          <p:cNvPr id="2050" name="Picture 2" descr="Sách chân trời] Giải địa lí 6 bài 4: Lược đồ trí nhớ | Học cùng hoctho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64" y="563077"/>
            <a:ext cx="5001042" cy="5749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28" y="1499016"/>
            <a:ext cx="5201587" cy="1938992"/>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4.1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câu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Người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sống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đâu</a:t>
            </a:r>
            <a:r>
              <a:rPr lang="en-US" sz="2400" dirty="0" smtClean="0">
                <a:solidFill>
                  <a:schemeClr val="bg1"/>
                </a:solidFill>
                <a:latin typeface="Times New Roman" pitchFamily="18" charset="0"/>
                <a:cs typeface="Times New Roman" pitchFamily="18" charset="0"/>
              </a:rPr>
              <a:t>? </a:t>
            </a:r>
          </a:p>
          <a:p>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p>
        </p:txBody>
      </p:sp>
      <p:sp>
        <p:nvSpPr>
          <p:cNvPr id="9" name="Oval 8"/>
          <p:cNvSpPr/>
          <p:nvPr/>
        </p:nvSpPr>
        <p:spPr>
          <a:xfrm>
            <a:off x="9773587" y="3370880"/>
            <a:ext cx="1798819" cy="10811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9705" y="3732551"/>
            <a:ext cx="5366479" cy="1200329"/>
          </a:xfrm>
          <a:prstGeom prst="rect">
            <a:avLst/>
          </a:prstGeom>
          <a:noFill/>
        </p:spPr>
        <p:txBody>
          <a:bodyPr wrap="square" rtlCol="0">
            <a:spAutoFit/>
          </a:bodyPr>
          <a:lstStyle/>
          <a:p>
            <a:pPr marL="285750" indent="-285750">
              <a:buFontTx/>
              <a:buChar char="-"/>
            </a:pPr>
            <a:r>
              <a:rPr lang="en-US" sz="2400" b="1" dirty="0" err="1" smtClean="0">
                <a:solidFill>
                  <a:srgbClr val="FFFF00"/>
                </a:solidFill>
                <a:latin typeface="Times New Roman" pitchFamily="18" charset="0"/>
                <a:cs typeface="Times New Roman" pitchFamily="18" charset="0"/>
              </a:rPr>
              <a:t>Người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vẽ</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sống</a:t>
            </a:r>
            <a:r>
              <a:rPr lang="en-US" sz="2400" b="1" dirty="0" smtClean="0">
                <a:solidFill>
                  <a:srgbClr val="FFFF00"/>
                </a:solidFill>
                <a:latin typeface="Times New Roman" pitchFamily="18" charset="0"/>
                <a:cs typeface="Times New Roman" pitchFamily="18" charset="0"/>
              </a:rPr>
              <a:t> ở </a:t>
            </a:r>
            <a:r>
              <a:rPr lang="en-US" sz="2400" b="1" dirty="0" err="1" smtClean="0">
                <a:solidFill>
                  <a:srgbClr val="FFFF00"/>
                </a:solidFill>
                <a:latin typeface="Times New Roman" pitchFamily="18" charset="0"/>
                <a:cs typeface="Times New Roman" pitchFamily="18" charset="0"/>
              </a:rPr>
              <a:t>thị</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trấn</a:t>
            </a:r>
            <a:endParaRPr lang="en-US" sz="2400" b="1" dirty="0" smtClean="0">
              <a:solidFill>
                <a:srgbClr val="FFFF00"/>
              </a:solidFill>
              <a:latin typeface="Times New Roman" pitchFamily="18" charset="0"/>
              <a:cs typeface="Times New Roman" pitchFamily="18" charset="0"/>
            </a:endParaRPr>
          </a:p>
          <a:p>
            <a:pPr marL="285750" indent="-285750">
              <a:buFontTx/>
              <a:buChar char="-"/>
            </a:pPr>
            <a:r>
              <a:rPr lang="en-US" sz="2400" b="1" dirty="0" err="1" smtClean="0">
                <a:solidFill>
                  <a:srgbClr val="FFFF00"/>
                </a:solidFill>
                <a:latin typeface="Times New Roman" pitchFamily="18" charset="0"/>
                <a:cs typeface="Times New Roman" pitchFamily="18" charset="0"/>
              </a:rPr>
              <a:t>Được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coi</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là</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vị</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trí</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bắt</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đầu</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vẽ</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lược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đô</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tư</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duy</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này</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7308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3324754" cy="769441"/>
            </a:xfrm>
            <a:prstGeom prst="rect">
              <a:avLst/>
            </a:prstGeom>
            <a:noFill/>
          </p:spPr>
          <p:txBody>
            <a:bodyPr wrap="none" rtlCol="0">
              <a:spAutoFit/>
            </a:bodyPr>
            <a:lstStyle/>
            <a:p>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pic>
        <p:nvPicPr>
          <p:cNvPr id="2050" name="Picture 2" descr="Sách chân trời] Giải địa lí 6 bài 4: Lược đồ trí nhớ | Học cùng hoctho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64" y="510942"/>
            <a:ext cx="5001042" cy="5749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28" y="1499016"/>
            <a:ext cx="5201587" cy="2677656"/>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4.1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câu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Người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sống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đâu</a:t>
            </a:r>
            <a:r>
              <a:rPr lang="en-US" sz="2400" dirty="0" smtClean="0">
                <a:solidFill>
                  <a:schemeClr val="bg1"/>
                </a:solidFill>
                <a:latin typeface="Times New Roman" pitchFamily="18" charset="0"/>
                <a:cs typeface="Times New Roman" pitchFamily="18" charset="0"/>
              </a:rPr>
              <a:t>? </a:t>
            </a:r>
          </a:p>
          <a:p>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p>
          <a:p>
            <a:pPr marL="342900" indent="-342900">
              <a:buFontTx/>
              <a:buChar char="-"/>
            </a:pP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trấn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qua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p>
        </p:txBody>
      </p:sp>
      <p:sp>
        <p:nvSpPr>
          <p:cNvPr id="9" name="Oval 8"/>
          <p:cNvSpPr/>
          <p:nvPr/>
        </p:nvSpPr>
        <p:spPr>
          <a:xfrm>
            <a:off x="9773587" y="3385872"/>
            <a:ext cx="1798819" cy="10811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158990" y="2587647"/>
            <a:ext cx="1319135" cy="1009992"/>
          </a:xfrm>
          <a:custGeom>
            <a:avLst/>
            <a:gdLst>
              <a:gd name="connsiteX0" fmla="*/ 1319135 w 1319135"/>
              <a:gd name="connsiteY0" fmla="*/ 1009992 h 1009992"/>
              <a:gd name="connsiteX1" fmla="*/ 1244184 w 1319135"/>
              <a:gd name="connsiteY1" fmla="*/ 995002 h 1009992"/>
              <a:gd name="connsiteX2" fmla="*/ 1154243 w 1319135"/>
              <a:gd name="connsiteY2" fmla="*/ 965022 h 1009992"/>
              <a:gd name="connsiteX3" fmla="*/ 1079292 w 1319135"/>
              <a:gd name="connsiteY3" fmla="*/ 920051 h 1009992"/>
              <a:gd name="connsiteX4" fmla="*/ 1034321 w 1319135"/>
              <a:gd name="connsiteY4" fmla="*/ 890071 h 1009992"/>
              <a:gd name="connsiteX5" fmla="*/ 944380 w 1319135"/>
              <a:gd name="connsiteY5" fmla="*/ 860091 h 1009992"/>
              <a:gd name="connsiteX6" fmla="*/ 899410 w 1319135"/>
              <a:gd name="connsiteY6" fmla="*/ 830110 h 1009992"/>
              <a:gd name="connsiteX7" fmla="*/ 884420 w 1319135"/>
              <a:gd name="connsiteY7" fmla="*/ 785140 h 1009992"/>
              <a:gd name="connsiteX8" fmla="*/ 854440 w 1319135"/>
              <a:gd name="connsiteY8" fmla="*/ 740169 h 1009992"/>
              <a:gd name="connsiteX9" fmla="*/ 824459 w 1319135"/>
              <a:gd name="connsiteY9" fmla="*/ 635238 h 1009992"/>
              <a:gd name="connsiteX10" fmla="*/ 809469 w 1319135"/>
              <a:gd name="connsiteY10" fmla="*/ 590268 h 1009992"/>
              <a:gd name="connsiteX11" fmla="*/ 764499 w 1319135"/>
              <a:gd name="connsiteY11" fmla="*/ 455356 h 1009992"/>
              <a:gd name="connsiteX12" fmla="*/ 749508 w 1319135"/>
              <a:gd name="connsiteY12" fmla="*/ 410386 h 1009992"/>
              <a:gd name="connsiteX13" fmla="*/ 674558 w 1319135"/>
              <a:gd name="connsiteY13" fmla="*/ 335435 h 1009992"/>
              <a:gd name="connsiteX14" fmla="*/ 644577 w 1319135"/>
              <a:gd name="connsiteY14" fmla="*/ 305455 h 1009992"/>
              <a:gd name="connsiteX15" fmla="*/ 614597 w 1319135"/>
              <a:gd name="connsiteY15" fmla="*/ 275474 h 1009992"/>
              <a:gd name="connsiteX16" fmla="*/ 524656 w 1319135"/>
              <a:gd name="connsiteY16" fmla="*/ 245494 h 1009992"/>
              <a:gd name="connsiteX17" fmla="*/ 479685 w 1319135"/>
              <a:gd name="connsiteY17" fmla="*/ 215514 h 1009992"/>
              <a:gd name="connsiteX18" fmla="*/ 389744 w 1319135"/>
              <a:gd name="connsiteY18" fmla="*/ 185533 h 1009992"/>
              <a:gd name="connsiteX19" fmla="*/ 299803 w 1319135"/>
              <a:gd name="connsiteY19" fmla="*/ 125573 h 1009992"/>
              <a:gd name="connsiteX20" fmla="*/ 179882 w 1319135"/>
              <a:gd name="connsiteY20" fmla="*/ 35632 h 1009992"/>
              <a:gd name="connsiteX21" fmla="*/ 0 w 1319135"/>
              <a:gd name="connsiteY21" fmla="*/ 5651 h 100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9135" h="1009992">
                <a:moveTo>
                  <a:pt x="1319135" y="1009992"/>
                </a:moveTo>
                <a:cubicBezTo>
                  <a:pt x="1294151" y="1004995"/>
                  <a:pt x="1268765" y="1001706"/>
                  <a:pt x="1244184" y="995002"/>
                </a:cubicBezTo>
                <a:cubicBezTo>
                  <a:pt x="1213695" y="986687"/>
                  <a:pt x="1154243" y="965022"/>
                  <a:pt x="1154243" y="965022"/>
                </a:cubicBezTo>
                <a:cubicBezTo>
                  <a:pt x="1095684" y="906465"/>
                  <a:pt x="1157128" y="958970"/>
                  <a:pt x="1079292" y="920051"/>
                </a:cubicBezTo>
                <a:cubicBezTo>
                  <a:pt x="1063178" y="911994"/>
                  <a:pt x="1050784" y="897388"/>
                  <a:pt x="1034321" y="890071"/>
                </a:cubicBezTo>
                <a:cubicBezTo>
                  <a:pt x="1005443" y="877236"/>
                  <a:pt x="944380" y="860091"/>
                  <a:pt x="944380" y="860091"/>
                </a:cubicBezTo>
                <a:cubicBezTo>
                  <a:pt x="929390" y="850097"/>
                  <a:pt x="910664" y="844178"/>
                  <a:pt x="899410" y="830110"/>
                </a:cubicBezTo>
                <a:cubicBezTo>
                  <a:pt x="889539" y="817772"/>
                  <a:pt x="891486" y="799273"/>
                  <a:pt x="884420" y="785140"/>
                </a:cubicBezTo>
                <a:cubicBezTo>
                  <a:pt x="876363" y="769026"/>
                  <a:pt x="862497" y="756283"/>
                  <a:pt x="854440" y="740169"/>
                </a:cubicBezTo>
                <a:cubicBezTo>
                  <a:pt x="842456" y="716201"/>
                  <a:pt x="830865" y="657661"/>
                  <a:pt x="824459" y="635238"/>
                </a:cubicBezTo>
                <a:cubicBezTo>
                  <a:pt x="820118" y="620045"/>
                  <a:pt x="814466" y="605258"/>
                  <a:pt x="809469" y="590268"/>
                </a:cubicBezTo>
                <a:cubicBezTo>
                  <a:pt x="781641" y="423298"/>
                  <a:pt x="817192" y="560742"/>
                  <a:pt x="764499" y="455356"/>
                </a:cubicBezTo>
                <a:cubicBezTo>
                  <a:pt x="757433" y="441223"/>
                  <a:pt x="758989" y="423027"/>
                  <a:pt x="749508" y="410386"/>
                </a:cubicBezTo>
                <a:cubicBezTo>
                  <a:pt x="728309" y="382120"/>
                  <a:pt x="699542" y="360419"/>
                  <a:pt x="674558" y="335435"/>
                </a:cubicBezTo>
                <a:lnTo>
                  <a:pt x="644577" y="305455"/>
                </a:lnTo>
                <a:cubicBezTo>
                  <a:pt x="634583" y="295461"/>
                  <a:pt x="628005" y="279943"/>
                  <a:pt x="614597" y="275474"/>
                </a:cubicBezTo>
                <a:cubicBezTo>
                  <a:pt x="584617" y="265481"/>
                  <a:pt x="550951" y="263023"/>
                  <a:pt x="524656" y="245494"/>
                </a:cubicBezTo>
                <a:cubicBezTo>
                  <a:pt x="509666" y="235501"/>
                  <a:pt x="496148" y="222831"/>
                  <a:pt x="479685" y="215514"/>
                </a:cubicBezTo>
                <a:cubicBezTo>
                  <a:pt x="450807" y="202679"/>
                  <a:pt x="389744" y="185533"/>
                  <a:pt x="389744" y="185533"/>
                </a:cubicBezTo>
                <a:cubicBezTo>
                  <a:pt x="359764" y="165546"/>
                  <a:pt x="325281" y="151051"/>
                  <a:pt x="299803" y="125573"/>
                </a:cubicBezTo>
                <a:cubicBezTo>
                  <a:pt x="213680" y="39449"/>
                  <a:pt x="258372" y="61795"/>
                  <a:pt x="179882" y="35632"/>
                </a:cubicBezTo>
                <a:cubicBezTo>
                  <a:pt x="97495" y="-19295"/>
                  <a:pt x="152928" y="5651"/>
                  <a:pt x="0" y="5651"/>
                </a:cubicBezTo>
              </a:path>
            </a:pathLst>
          </a:custGeom>
          <a:ln w="57150">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5" name="TextBox 14"/>
          <p:cNvSpPr txBox="1"/>
          <p:nvPr/>
        </p:nvSpPr>
        <p:spPr>
          <a:xfrm>
            <a:off x="8611849" y="746570"/>
            <a:ext cx="854439"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Bắc</a:t>
            </a:r>
            <a:endParaRPr lang="en-US" sz="3200" b="1" dirty="0">
              <a:solidFill>
                <a:srgbClr val="FF0000"/>
              </a:solidFill>
              <a:latin typeface="Times New Roman" pitchFamily="18" charset="0"/>
              <a:cs typeface="Times New Roman" pitchFamily="18" charset="0"/>
            </a:endParaRPr>
          </a:p>
        </p:txBody>
      </p:sp>
      <p:sp>
        <p:nvSpPr>
          <p:cNvPr id="17" name="TextBox 16"/>
          <p:cNvSpPr txBox="1"/>
          <p:nvPr/>
        </p:nvSpPr>
        <p:spPr>
          <a:xfrm>
            <a:off x="8671810" y="4540468"/>
            <a:ext cx="114674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Nam</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7243085" y="2159530"/>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Tây</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10218295" y="2295259"/>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Đông</a:t>
            </a:r>
            <a:endParaRPr 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824459" y="4467069"/>
            <a:ext cx="4736892" cy="461665"/>
          </a:xfrm>
          <a:prstGeom prst="rect">
            <a:avLst/>
          </a:prstGeom>
          <a:noFill/>
        </p:spPr>
        <p:txBody>
          <a:bodyPr wrap="square" rtlCol="0">
            <a:spAutoFit/>
          </a:bodyPr>
          <a:lstStyle/>
          <a:p>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Đi</a:t>
            </a:r>
            <a:r>
              <a:rPr lang="en-US" sz="2400" b="1" dirty="0" smtClean="0">
                <a:solidFill>
                  <a:srgbClr val="FFFF00"/>
                </a:solidFill>
                <a:latin typeface="Times New Roman" pitchFamily="18" charset="0"/>
                <a:cs typeface="Times New Roman" pitchFamily="18" charset="0"/>
              </a:rPr>
              <a:t> qua </a:t>
            </a:r>
            <a:r>
              <a:rPr lang="en-US" sz="2400" b="1" dirty="0" err="1" smtClean="0">
                <a:solidFill>
                  <a:srgbClr val="FFFF00"/>
                </a:solidFill>
                <a:latin typeface="Times New Roman" pitchFamily="18" charset="0"/>
                <a:cs typeface="Times New Roman" pitchFamily="18" charset="0"/>
              </a:rPr>
              <a:t>cánh</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đồng</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và</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rừng</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910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3324754" cy="769441"/>
            </a:xfrm>
            <a:prstGeom prst="rect">
              <a:avLst/>
            </a:prstGeom>
            <a:noFill/>
          </p:spPr>
          <p:txBody>
            <a:bodyPr wrap="none" rtlCol="0">
              <a:spAutoFit/>
            </a:bodyPr>
            <a:lstStyle/>
            <a:p>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pic>
        <p:nvPicPr>
          <p:cNvPr id="2050" name="Picture 2" descr="Sách chân trời] Giải địa lí 6 bài 4: Lược đồ trí nhớ | Học cùng hoctho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64" y="510942"/>
            <a:ext cx="5001042" cy="5749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28" y="1499016"/>
            <a:ext cx="5201587" cy="3416320"/>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4.1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câu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Người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sống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đâu</a:t>
            </a:r>
            <a:r>
              <a:rPr lang="en-US" sz="2400" dirty="0" smtClean="0">
                <a:solidFill>
                  <a:schemeClr val="bg1"/>
                </a:solidFill>
                <a:latin typeface="Times New Roman" pitchFamily="18" charset="0"/>
                <a:cs typeface="Times New Roman" pitchFamily="18" charset="0"/>
              </a:rPr>
              <a:t>? </a:t>
            </a:r>
          </a:p>
          <a:p>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p>
          <a:p>
            <a:pPr marL="342900" indent="-342900">
              <a:buFontTx/>
              <a:buChar char="-"/>
            </a:pP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trấn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qua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Đối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tượng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kéo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dài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nam</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rìa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phía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tây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a:t>
            </a:r>
          </a:p>
        </p:txBody>
      </p:sp>
      <p:grpSp>
        <p:nvGrpSpPr>
          <p:cNvPr id="11" name="Group 10"/>
          <p:cNvGrpSpPr/>
          <p:nvPr/>
        </p:nvGrpSpPr>
        <p:grpSpPr>
          <a:xfrm>
            <a:off x="7467935" y="746570"/>
            <a:ext cx="4121957" cy="4378673"/>
            <a:chOff x="7243085" y="746570"/>
            <a:chExt cx="4121957" cy="4378673"/>
          </a:xfrm>
        </p:grpSpPr>
        <p:cxnSp>
          <p:nvCxnSpPr>
            <p:cNvPr id="12" name="Straight Arrow Connector 11"/>
            <p:cNvCxnSpPr/>
            <p:nvPr/>
          </p:nvCxnSpPr>
          <p:spPr>
            <a:xfrm>
              <a:off x="9039070" y="1304148"/>
              <a:ext cx="119921" cy="320789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243085" y="746570"/>
              <a:ext cx="4121957" cy="4378673"/>
              <a:chOff x="7243085" y="746570"/>
              <a:chExt cx="4121957" cy="4378673"/>
            </a:xfrm>
          </p:grpSpPr>
          <p:cxnSp>
            <p:nvCxnSpPr>
              <p:cNvPr id="14" name="Straight Arrow Connector 13"/>
              <p:cNvCxnSpPr/>
              <p:nvPr/>
            </p:nvCxnSpPr>
            <p:spPr>
              <a:xfrm flipH="1">
                <a:off x="7286470" y="2908095"/>
                <a:ext cx="3505199"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11849" y="746570"/>
                <a:ext cx="854439"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Bắc</a:t>
                </a:r>
                <a:endParaRPr lang="en-US" sz="3200" b="1" dirty="0">
                  <a:solidFill>
                    <a:srgbClr val="FF0000"/>
                  </a:solidFill>
                  <a:latin typeface="Times New Roman" pitchFamily="18" charset="0"/>
                  <a:cs typeface="Times New Roman" pitchFamily="18" charset="0"/>
                </a:endParaRPr>
              </a:p>
            </p:txBody>
          </p:sp>
          <p:sp>
            <p:nvSpPr>
              <p:cNvPr id="17" name="TextBox 16"/>
              <p:cNvSpPr txBox="1"/>
              <p:nvPr/>
            </p:nvSpPr>
            <p:spPr>
              <a:xfrm>
                <a:off x="8671810" y="4540468"/>
                <a:ext cx="114674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Nam</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7243085" y="2159530"/>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Tây</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10218295" y="2295259"/>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Đông</a:t>
                </a:r>
                <a:endParaRPr lang="en-US" sz="3200" b="1" dirty="0">
                  <a:solidFill>
                    <a:srgbClr val="FF0000"/>
                  </a:solidFill>
                  <a:latin typeface="Times New Roman" pitchFamily="18" charset="0"/>
                  <a:cs typeface="Times New Roman" pitchFamily="18" charset="0"/>
                </a:endParaRPr>
              </a:p>
            </p:txBody>
          </p:sp>
        </p:grpSp>
      </p:grpSp>
      <p:sp>
        <p:nvSpPr>
          <p:cNvPr id="13" name="Freeform 12"/>
          <p:cNvSpPr/>
          <p:nvPr/>
        </p:nvSpPr>
        <p:spPr>
          <a:xfrm>
            <a:off x="6993715" y="689548"/>
            <a:ext cx="701517" cy="4527029"/>
          </a:xfrm>
          <a:custGeom>
            <a:avLst/>
            <a:gdLst>
              <a:gd name="connsiteX0" fmla="*/ 321485 w 701517"/>
              <a:gd name="connsiteY0" fmla="*/ 0 h 4527029"/>
              <a:gd name="connsiteX1" fmla="*/ 261524 w 701517"/>
              <a:gd name="connsiteY1" fmla="*/ 74950 h 4527029"/>
              <a:gd name="connsiteX2" fmla="*/ 231544 w 701517"/>
              <a:gd name="connsiteY2" fmla="*/ 164891 h 4527029"/>
              <a:gd name="connsiteX3" fmla="*/ 201564 w 701517"/>
              <a:gd name="connsiteY3" fmla="*/ 254832 h 4527029"/>
              <a:gd name="connsiteX4" fmla="*/ 186574 w 701517"/>
              <a:gd name="connsiteY4" fmla="*/ 299803 h 4527029"/>
              <a:gd name="connsiteX5" fmla="*/ 141603 w 701517"/>
              <a:gd name="connsiteY5" fmla="*/ 449704 h 4527029"/>
              <a:gd name="connsiteX6" fmla="*/ 111623 w 701517"/>
              <a:gd name="connsiteY6" fmla="*/ 539645 h 4527029"/>
              <a:gd name="connsiteX7" fmla="*/ 81642 w 701517"/>
              <a:gd name="connsiteY7" fmla="*/ 569626 h 4527029"/>
              <a:gd name="connsiteX8" fmla="*/ 66652 w 701517"/>
              <a:gd name="connsiteY8" fmla="*/ 614596 h 4527029"/>
              <a:gd name="connsiteX9" fmla="*/ 51662 w 701517"/>
              <a:gd name="connsiteY9" fmla="*/ 674557 h 4527029"/>
              <a:gd name="connsiteX10" fmla="*/ 21682 w 701517"/>
              <a:gd name="connsiteY10" fmla="*/ 719527 h 4527029"/>
              <a:gd name="connsiteX11" fmla="*/ 21682 w 701517"/>
              <a:gd name="connsiteY11" fmla="*/ 959370 h 4527029"/>
              <a:gd name="connsiteX12" fmla="*/ 36672 w 701517"/>
              <a:gd name="connsiteY12" fmla="*/ 1004341 h 4527029"/>
              <a:gd name="connsiteX13" fmla="*/ 66652 w 701517"/>
              <a:gd name="connsiteY13" fmla="*/ 1049311 h 4527029"/>
              <a:gd name="connsiteX14" fmla="*/ 111623 w 701517"/>
              <a:gd name="connsiteY14" fmla="*/ 1124262 h 4527029"/>
              <a:gd name="connsiteX15" fmla="*/ 156593 w 701517"/>
              <a:gd name="connsiteY15" fmla="*/ 1199213 h 4527029"/>
              <a:gd name="connsiteX16" fmla="*/ 216554 w 701517"/>
              <a:gd name="connsiteY16" fmla="*/ 1334124 h 4527029"/>
              <a:gd name="connsiteX17" fmla="*/ 261524 w 701517"/>
              <a:gd name="connsiteY17" fmla="*/ 1484026 h 4527029"/>
              <a:gd name="connsiteX18" fmla="*/ 276515 w 701517"/>
              <a:gd name="connsiteY18" fmla="*/ 1528996 h 4527029"/>
              <a:gd name="connsiteX19" fmla="*/ 291505 w 701517"/>
              <a:gd name="connsiteY19" fmla="*/ 1573967 h 4527029"/>
              <a:gd name="connsiteX20" fmla="*/ 276515 w 701517"/>
              <a:gd name="connsiteY20" fmla="*/ 1648918 h 4527029"/>
              <a:gd name="connsiteX21" fmla="*/ 246534 w 701517"/>
              <a:gd name="connsiteY21" fmla="*/ 1738859 h 4527029"/>
              <a:gd name="connsiteX22" fmla="*/ 231544 w 701517"/>
              <a:gd name="connsiteY22" fmla="*/ 1813809 h 4527029"/>
              <a:gd name="connsiteX23" fmla="*/ 216554 w 701517"/>
              <a:gd name="connsiteY23" fmla="*/ 1858780 h 4527029"/>
              <a:gd name="connsiteX24" fmla="*/ 186574 w 701517"/>
              <a:gd name="connsiteY24" fmla="*/ 1978701 h 4527029"/>
              <a:gd name="connsiteX25" fmla="*/ 186574 w 701517"/>
              <a:gd name="connsiteY25" fmla="*/ 2323475 h 4527029"/>
              <a:gd name="connsiteX26" fmla="*/ 231544 w 701517"/>
              <a:gd name="connsiteY26" fmla="*/ 2458386 h 4527029"/>
              <a:gd name="connsiteX27" fmla="*/ 291505 w 701517"/>
              <a:gd name="connsiteY27" fmla="*/ 2578308 h 4527029"/>
              <a:gd name="connsiteX28" fmla="*/ 321485 w 701517"/>
              <a:gd name="connsiteY28" fmla="*/ 2683239 h 4527029"/>
              <a:gd name="connsiteX29" fmla="*/ 336475 w 701517"/>
              <a:gd name="connsiteY29" fmla="*/ 2743200 h 4527029"/>
              <a:gd name="connsiteX30" fmla="*/ 366455 w 701517"/>
              <a:gd name="connsiteY30" fmla="*/ 2833141 h 4527029"/>
              <a:gd name="connsiteX31" fmla="*/ 381446 w 701517"/>
              <a:gd name="connsiteY31" fmla="*/ 2908091 h 4527029"/>
              <a:gd name="connsiteX32" fmla="*/ 396436 w 701517"/>
              <a:gd name="connsiteY32" fmla="*/ 2953062 h 4527029"/>
              <a:gd name="connsiteX33" fmla="*/ 426416 w 701517"/>
              <a:gd name="connsiteY33" fmla="*/ 3102963 h 4527029"/>
              <a:gd name="connsiteX34" fmla="*/ 441406 w 701517"/>
              <a:gd name="connsiteY34" fmla="*/ 3177914 h 4527029"/>
              <a:gd name="connsiteX35" fmla="*/ 456396 w 701517"/>
              <a:gd name="connsiteY35" fmla="*/ 3297836 h 4527029"/>
              <a:gd name="connsiteX36" fmla="*/ 471387 w 701517"/>
              <a:gd name="connsiteY36" fmla="*/ 3387777 h 4527029"/>
              <a:gd name="connsiteX37" fmla="*/ 486377 w 701517"/>
              <a:gd name="connsiteY37" fmla="*/ 3492708 h 4527029"/>
              <a:gd name="connsiteX38" fmla="*/ 531347 w 701517"/>
              <a:gd name="connsiteY38" fmla="*/ 3792511 h 4527029"/>
              <a:gd name="connsiteX39" fmla="*/ 546337 w 701517"/>
              <a:gd name="connsiteY39" fmla="*/ 3837482 h 4527029"/>
              <a:gd name="connsiteX40" fmla="*/ 561328 w 701517"/>
              <a:gd name="connsiteY40" fmla="*/ 3957403 h 4527029"/>
              <a:gd name="connsiteX41" fmla="*/ 606298 w 701517"/>
              <a:gd name="connsiteY41" fmla="*/ 4107304 h 4527029"/>
              <a:gd name="connsiteX42" fmla="*/ 636278 w 701517"/>
              <a:gd name="connsiteY42" fmla="*/ 4227226 h 4527029"/>
              <a:gd name="connsiteX43" fmla="*/ 651269 w 701517"/>
              <a:gd name="connsiteY43" fmla="*/ 4272196 h 4527029"/>
              <a:gd name="connsiteX44" fmla="*/ 681249 w 701517"/>
              <a:gd name="connsiteY44" fmla="*/ 4302177 h 4527029"/>
              <a:gd name="connsiteX45" fmla="*/ 696239 w 701517"/>
              <a:gd name="connsiteY45" fmla="*/ 4527029 h 452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1517" h="4527029">
                <a:moveTo>
                  <a:pt x="321485" y="0"/>
                </a:moveTo>
                <a:cubicBezTo>
                  <a:pt x="301498" y="24983"/>
                  <a:pt x="276845" y="46862"/>
                  <a:pt x="261524" y="74950"/>
                </a:cubicBezTo>
                <a:cubicBezTo>
                  <a:pt x="246391" y="102693"/>
                  <a:pt x="241537" y="134911"/>
                  <a:pt x="231544" y="164891"/>
                </a:cubicBezTo>
                <a:lnTo>
                  <a:pt x="201564" y="254832"/>
                </a:lnTo>
                <a:cubicBezTo>
                  <a:pt x="196567" y="269822"/>
                  <a:pt x="190407" y="284474"/>
                  <a:pt x="186574" y="299803"/>
                </a:cubicBezTo>
                <a:cubicBezTo>
                  <a:pt x="163918" y="390422"/>
                  <a:pt x="178098" y="340217"/>
                  <a:pt x="141603" y="449704"/>
                </a:cubicBezTo>
                <a:lnTo>
                  <a:pt x="111623" y="539645"/>
                </a:lnTo>
                <a:lnTo>
                  <a:pt x="81642" y="569626"/>
                </a:lnTo>
                <a:cubicBezTo>
                  <a:pt x="76645" y="584616"/>
                  <a:pt x="70993" y="599403"/>
                  <a:pt x="66652" y="614596"/>
                </a:cubicBezTo>
                <a:cubicBezTo>
                  <a:pt x="60992" y="634405"/>
                  <a:pt x="59778" y="655621"/>
                  <a:pt x="51662" y="674557"/>
                </a:cubicBezTo>
                <a:cubicBezTo>
                  <a:pt x="44565" y="691116"/>
                  <a:pt x="31675" y="704537"/>
                  <a:pt x="21682" y="719527"/>
                </a:cubicBezTo>
                <a:cubicBezTo>
                  <a:pt x="-12123" y="820946"/>
                  <a:pt x="-1884" y="770837"/>
                  <a:pt x="21682" y="959370"/>
                </a:cubicBezTo>
                <a:cubicBezTo>
                  <a:pt x="23642" y="975049"/>
                  <a:pt x="29606" y="990208"/>
                  <a:pt x="36672" y="1004341"/>
                </a:cubicBezTo>
                <a:cubicBezTo>
                  <a:pt x="44729" y="1020455"/>
                  <a:pt x="56659" y="1034321"/>
                  <a:pt x="66652" y="1049311"/>
                </a:cubicBezTo>
                <a:cubicBezTo>
                  <a:pt x="109115" y="1176704"/>
                  <a:pt x="49893" y="1021381"/>
                  <a:pt x="111623" y="1124262"/>
                </a:cubicBezTo>
                <a:cubicBezTo>
                  <a:pt x="170006" y="1221565"/>
                  <a:pt x="80625" y="1123243"/>
                  <a:pt x="156593" y="1199213"/>
                </a:cubicBezTo>
                <a:cubicBezTo>
                  <a:pt x="192271" y="1306245"/>
                  <a:pt x="169044" y="1262859"/>
                  <a:pt x="216554" y="1334124"/>
                </a:cubicBezTo>
                <a:cubicBezTo>
                  <a:pt x="239207" y="1424736"/>
                  <a:pt x="225032" y="1374551"/>
                  <a:pt x="261524" y="1484026"/>
                </a:cubicBezTo>
                <a:lnTo>
                  <a:pt x="276515" y="1528996"/>
                </a:lnTo>
                <a:lnTo>
                  <a:pt x="291505" y="1573967"/>
                </a:lnTo>
                <a:cubicBezTo>
                  <a:pt x="286508" y="1598951"/>
                  <a:pt x="283219" y="1624337"/>
                  <a:pt x="276515" y="1648918"/>
                </a:cubicBezTo>
                <a:cubicBezTo>
                  <a:pt x="268200" y="1679407"/>
                  <a:pt x="252732" y="1707871"/>
                  <a:pt x="246534" y="1738859"/>
                </a:cubicBezTo>
                <a:cubicBezTo>
                  <a:pt x="241537" y="1763842"/>
                  <a:pt x="237723" y="1789092"/>
                  <a:pt x="231544" y="1813809"/>
                </a:cubicBezTo>
                <a:cubicBezTo>
                  <a:pt x="227712" y="1829138"/>
                  <a:pt x="220386" y="1843451"/>
                  <a:pt x="216554" y="1858780"/>
                </a:cubicBezTo>
                <a:lnTo>
                  <a:pt x="186574" y="1978701"/>
                </a:lnTo>
                <a:cubicBezTo>
                  <a:pt x="164570" y="2154721"/>
                  <a:pt x="164605" y="2092808"/>
                  <a:pt x="186574" y="2323475"/>
                </a:cubicBezTo>
                <a:cubicBezTo>
                  <a:pt x="195550" y="2417723"/>
                  <a:pt x="190025" y="2396107"/>
                  <a:pt x="231544" y="2458386"/>
                </a:cubicBezTo>
                <a:cubicBezTo>
                  <a:pt x="265993" y="2561735"/>
                  <a:pt x="239178" y="2525981"/>
                  <a:pt x="291505" y="2578308"/>
                </a:cubicBezTo>
                <a:cubicBezTo>
                  <a:pt x="338369" y="2765765"/>
                  <a:pt x="278473" y="2532693"/>
                  <a:pt x="321485" y="2683239"/>
                </a:cubicBezTo>
                <a:cubicBezTo>
                  <a:pt x="327145" y="2703048"/>
                  <a:pt x="330555" y="2723467"/>
                  <a:pt x="336475" y="2743200"/>
                </a:cubicBezTo>
                <a:cubicBezTo>
                  <a:pt x="345556" y="2773469"/>
                  <a:pt x="360257" y="2802153"/>
                  <a:pt x="366455" y="2833141"/>
                </a:cubicBezTo>
                <a:cubicBezTo>
                  <a:pt x="371452" y="2858124"/>
                  <a:pt x="375266" y="2883374"/>
                  <a:pt x="381446" y="2908091"/>
                </a:cubicBezTo>
                <a:cubicBezTo>
                  <a:pt x="385278" y="2923420"/>
                  <a:pt x="392883" y="2937665"/>
                  <a:pt x="396436" y="2953062"/>
                </a:cubicBezTo>
                <a:cubicBezTo>
                  <a:pt x="407894" y="3002714"/>
                  <a:pt x="416423" y="3052996"/>
                  <a:pt x="426416" y="3102963"/>
                </a:cubicBezTo>
                <a:cubicBezTo>
                  <a:pt x="431413" y="3127947"/>
                  <a:pt x="438246" y="3152632"/>
                  <a:pt x="441406" y="3177914"/>
                </a:cubicBezTo>
                <a:cubicBezTo>
                  <a:pt x="446403" y="3217888"/>
                  <a:pt x="450699" y="3257956"/>
                  <a:pt x="456396" y="3297836"/>
                </a:cubicBezTo>
                <a:cubicBezTo>
                  <a:pt x="460694" y="3327924"/>
                  <a:pt x="466765" y="3357737"/>
                  <a:pt x="471387" y="3387777"/>
                </a:cubicBezTo>
                <a:cubicBezTo>
                  <a:pt x="476760" y="3422698"/>
                  <a:pt x="481707" y="3457686"/>
                  <a:pt x="486377" y="3492708"/>
                </a:cubicBezTo>
                <a:cubicBezTo>
                  <a:pt x="495239" y="3559171"/>
                  <a:pt x="515369" y="3744575"/>
                  <a:pt x="531347" y="3792511"/>
                </a:cubicBezTo>
                <a:lnTo>
                  <a:pt x="546337" y="3837482"/>
                </a:lnTo>
                <a:cubicBezTo>
                  <a:pt x="551334" y="3877456"/>
                  <a:pt x="554705" y="3917666"/>
                  <a:pt x="561328" y="3957403"/>
                </a:cubicBezTo>
                <a:cubicBezTo>
                  <a:pt x="573225" y="4028782"/>
                  <a:pt x="586305" y="4027331"/>
                  <a:pt x="606298" y="4107304"/>
                </a:cubicBezTo>
                <a:cubicBezTo>
                  <a:pt x="616291" y="4147278"/>
                  <a:pt x="623247" y="4188137"/>
                  <a:pt x="636278" y="4227226"/>
                </a:cubicBezTo>
                <a:cubicBezTo>
                  <a:pt x="641275" y="4242216"/>
                  <a:pt x="643139" y="4258647"/>
                  <a:pt x="651269" y="4272196"/>
                </a:cubicBezTo>
                <a:cubicBezTo>
                  <a:pt x="658540" y="4284315"/>
                  <a:pt x="671256" y="4292183"/>
                  <a:pt x="681249" y="4302177"/>
                </a:cubicBezTo>
                <a:cubicBezTo>
                  <a:pt x="715200" y="4404031"/>
                  <a:pt x="696239" y="4331346"/>
                  <a:pt x="696239" y="4527029"/>
                </a:cubicBezTo>
              </a:path>
            </a:pathLst>
          </a:custGeom>
          <a:ln w="57150">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6" name="TextBox 15"/>
          <p:cNvSpPr txBox="1"/>
          <p:nvPr/>
        </p:nvSpPr>
        <p:spPr>
          <a:xfrm>
            <a:off x="994820" y="5216577"/>
            <a:ext cx="4176787" cy="461665"/>
          </a:xfrm>
          <a:prstGeom prst="rect">
            <a:avLst/>
          </a:prstGeom>
          <a:noFill/>
        </p:spPr>
        <p:txBody>
          <a:bodyPr wrap="square" rtlCol="0">
            <a:spAutoFit/>
          </a:bodyPr>
          <a:lstStyle/>
          <a:p>
            <a:r>
              <a:rPr lang="en-US" sz="2400" b="1" dirty="0" smtClean="0">
                <a:solidFill>
                  <a:srgbClr val="FFFF00"/>
                </a:solidFill>
                <a:latin typeface="Times New Roman" pitchFamily="18" charset="0"/>
                <a:cs typeface="Times New Roman" pitchFamily="18" charset="0"/>
              </a:rPr>
              <a:t>- Con </a:t>
            </a:r>
            <a:r>
              <a:rPr lang="en-US" sz="2400" b="1" dirty="0" err="1" smtClean="0">
                <a:solidFill>
                  <a:srgbClr val="FFFF00"/>
                </a:solidFill>
                <a:latin typeface="Times New Roman" pitchFamily="18" charset="0"/>
                <a:cs typeface="Times New Roman" pitchFamily="18" charset="0"/>
              </a:rPr>
              <a:t>sông</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87005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3324754" cy="769441"/>
            </a:xfrm>
            <a:prstGeom prst="rect">
              <a:avLst/>
            </a:prstGeom>
            <a:noFill/>
          </p:spPr>
          <p:txBody>
            <a:bodyPr wrap="none" rtlCol="0">
              <a:spAutoFit/>
            </a:bodyPr>
            <a:lstStyle/>
            <a:p>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44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pic>
        <p:nvPicPr>
          <p:cNvPr id="2050" name="Picture 2" descr="Sách chân trời] Giải địa lí 6 bài 4: Lược đồ trí nhớ | Học cùng hocthoi.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64" y="510942"/>
            <a:ext cx="5001042" cy="574986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528" y="1499016"/>
            <a:ext cx="5201587" cy="3785652"/>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4.1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câu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Người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sống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đâu</a:t>
            </a:r>
            <a:r>
              <a:rPr lang="en-US" sz="2400" dirty="0" smtClean="0">
                <a:solidFill>
                  <a:schemeClr val="bg1"/>
                </a:solidFill>
                <a:latin typeface="Times New Roman" pitchFamily="18" charset="0"/>
                <a:cs typeface="Times New Roman" pitchFamily="18" charset="0"/>
              </a:rPr>
              <a:t>? </a:t>
            </a:r>
          </a:p>
          <a:p>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coi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p>
          <a:p>
            <a:pPr marL="342900" indent="-342900">
              <a:buFontTx/>
              <a:buChar char="-"/>
            </a:pP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trấn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qua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Đối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tượng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kéo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dài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nam</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rìa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phía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tây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a:t>
            </a:r>
          </a:p>
          <a:p>
            <a:pPr marL="342900" indent="-342900">
              <a:buFontTx/>
              <a:buChar char="-"/>
            </a:pPr>
            <a:r>
              <a:rPr lang="en-US" sz="2400" dirty="0" err="1" smtClean="0">
                <a:solidFill>
                  <a:schemeClr val="bg1"/>
                </a:solidFill>
                <a:latin typeface="Times New Roman" pitchFamily="18" charset="0"/>
                <a:cs typeface="Times New Roman" pitchFamily="18" charset="0"/>
              </a:rPr>
              <a:t>Hồ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nằm</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hướng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endParaRPr lang="en-US" sz="2400" dirty="0">
              <a:solidFill>
                <a:schemeClr val="bg1"/>
              </a:solidFill>
              <a:latin typeface="Times New Roman" pitchFamily="18" charset="0"/>
              <a:cs typeface="Times New Roman" pitchFamily="18" charset="0"/>
            </a:endParaRPr>
          </a:p>
        </p:txBody>
      </p:sp>
      <p:sp>
        <p:nvSpPr>
          <p:cNvPr id="9" name="Oval 8"/>
          <p:cNvSpPr/>
          <p:nvPr/>
        </p:nvSpPr>
        <p:spPr>
          <a:xfrm>
            <a:off x="8259581" y="659274"/>
            <a:ext cx="1798819" cy="10811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243085" y="746570"/>
            <a:ext cx="4121957" cy="4378673"/>
            <a:chOff x="7243085" y="746570"/>
            <a:chExt cx="4121957" cy="4378673"/>
          </a:xfrm>
        </p:grpSpPr>
        <p:cxnSp>
          <p:nvCxnSpPr>
            <p:cNvPr id="12" name="Straight Arrow Connector 11"/>
            <p:cNvCxnSpPr/>
            <p:nvPr/>
          </p:nvCxnSpPr>
          <p:spPr>
            <a:xfrm>
              <a:off x="9039070" y="1304148"/>
              <a:ext cx="119921" cy="320789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286470" y="2908095"/>
              <a:ext cx="3505199"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11849" y="746570"/>
              <a:ext cx="854439"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Bắc</a:t>
              </a:r>
              <a:endParaRPr lang="en-US" sz="3200" b="1" dirty="0">
                <a:solidFill>
                  <a:srgbClr val="FF0000"/>
                </a:solidFill>
                <a:latin typeface="Times New Roman" pitchFamily="18" charset="0"/>
                <a:cs typeface="Times New Roman" pitchFamily="18" charset="0"/>
              </a:endParaRPr>
            </a:p>
          </p:txBody>
        </p:sp>
        <p:sp>
          <p:nvSpPr>
            <p:cNvPr id="17" name="TextBox 16"/>
            <p:cNvSpPr txBox="1"/>
            <p:nvPr/>
          </p:nvSpPr>
          <p:spPr>
            <a:xfrm>
              <a:off x="8671810" y="4540468"/>
              <a:ext cx="114674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Nam</a:t>
              </a:r>
              <a:endParaRPr lang="en-US" sz="3200" b="1" dirty="0">
                <a:solidFill>
                  <a:srgbClr val="FF0000"/>
                </a:solidFill>
                <a:latin typeface="Times New Roman" pitchFamily="18" charset="0"/>
                <a:cs typeface="Times New Roman" pitchFamily="18" charset="0"/>
              </a:endParaRPr>
            </a:p>
          </p:txBody>
        </p:sp>
        <p:sp>
          <p:nvSpPr>
            <p:cNvPr id="18" name="TextBox 17"/>
            <p:cNvSpPr txBox="1"/>
            <p:nvPr/>
          </p:nvSpPr>
          <p:spPr>
            <a:xfrm>
              <a:off x="7243085" y="2159530"/>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Tây</a:t>
              </a:r>
              <a:endParaRPr lang="en-US" sz="3200" b="1" dirty="0">
                <a:solidFill>
                  <a:srgbClr val="FF0000"/>
                </a:solidFill>
                <a:latin typeface="Times New Roman" pitchFamily="18" charset="0"/>
                <a:cs typeface="Times New Roman" pitchFamily="18" charset="0"/>
              </a:endParaRPr>
            </a:p>
          </p:txBody>
        </p:sp>
        <p:sp>
          <p:nvSpPr>
            <p:cNvPr id="19" name="TextBox 18"/>
            <p:cNvSpPr txBox="1"/>
            <p:nvPr/>
          </p:nvSpPr>
          <p:spPr>
            <a:xfrm>
              <a:off x="10218295" y="2295259"/>
              <a:ext cx="114674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Đông</a:t>
              </a:r>
              <a:endParaRPr lang="en-US" sz="3200" b="1" dirty="0">
                <a:solidFill>
                  <a:srgbClr val="FF0000"/>
                </a:solidFill>
                <a:latin typeface="Times New Roman" pitchFamily="18" charset="0"/>
                <a:cs typeface="Times New Roman" pitchFamily="18" charset="0"/>
              </a:endParaRPr>
            </a:p>
          </p:txBody>
        </p:sp>
      </p:grpSp>
      <p:sp>
        <p:nvSpPr>
          <p:cNvPr id="11" name="TextBox 10"/>
          <p:cNvSpPr txBox="1"/>
          <p:nvPr/>
        </p:nvSpPr>
        <p:spPr>
          <a:xfrm>
            <a:off x="719528" y="5254688"/>
            <a:ext cx="5402131" cy="461665"/>
          </a:xfrm>
          <a:prstGeom prst="rect">
            <a:avLst/>
          </a:prstGeom>
          <a:noFill/>
        </p:spPr>
        <p:txBody>
          <a:bodyPr wrap="square" rtlCol="0">
            <a:spAutoFit/>
          </a:bodyPr>
          <a:lstStyle/>
          <a:p>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Hồ</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nằm</a:t>
            </a:r>
            <a:r>
              <a:rPr lang="en-US" sz="2400" b="1" dirty="0" smtClean="0">
                <a:solidFill>
                  <a:srgbClr val="FFFF00"/>
                </a:solidFill>
                <a:latin typeface="Times New Roman" pitchFamily="18" charset="0"/>
                <a:cs typeface="Times New Roman" pitchFamily="18" charset="0"/>
              </a:rPr>
              <a:t> ở </a:t>
            </a:r>
            <a:r>
              <a:rPr lang="en-US" sz="2400" b="1" dirty="0" err="1" smtClean="0">
                <a:solidFill>
                  <a:srgbClr val="FFFF00"/>
                </a:solidFill>
                <a:latin typeface="Times New Roman" pitchFamily="18" charset="0"/>
                <a:cs typeface="Times New Roman" pitchFamily="18" charset="0"/>
              </a:rPr>
              <a:t>phía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bắc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của</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lược</a:t>
            </a:r>
            <a:r>
              <a:rPr lang="en-US" sz="2400" b="1" dirty="0" smtClean="0">
                <a:solidFill>
                  <a:srgbClr val="FFFF00"/>
                </a:solidFill>
                <a:latin typeface="Times New Roman" pitchFamily="18" charset="0"/>
                <a:cs typeface="Times New Roman" pitchFamily="18" charset="0"/>
              </a:rPr>
              <a:t> </a:t>
            </a:r>
            <a:r>
              <a:rPr lang="en-US" sz="2400" b="1" dirty="0" err="1" smtClean="0">
                <a:solidFill>
                  <a:srgbClr val="FFFF00"/>
                </a:solidFill>
                <a:latin typeface="Times New Roman" pitchFamily="18" charset="0"/>
                <a:cs typeface="Times New Roman" pitchFamily="18" charset="0"/>
              </a:rPr>
              <a:t>đồ</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343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994820" y="510942"/>
            <a:ext cx="4686452" cy="769441"/>
            <a:chOff x="994820" y="396642"/>
            <a:chExt cx="5886671" cy="769441"/>
          </a:xfrm>
        </p:grpSpPr>
        <p:grpSp>
          <p:nvGrpSpPr>
            <p:cNvPr id="3" name="组合 92"/>
            <p:cNvGrpSpPr/>
            <p:nvPr/>
          </p:nvGrpSpPr>
          <p:grpSpPr>
            <a:xfrm>
              <a:off x="994820" y="626210"/>
              <a:ext cx="5886671"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4" name="文本框 93"/>
            <p:cNvSpPr txBox="1"/>
            <p:nvPr/>
          </p:nvSpPr>
          <p:spPr>
            <a:xfrm>
              <a:off x="1595870" y="396642"/>
              <a:ext cx="5061361" cy="769441"/>
            </a:xfrm>
            <a:prstGeom prst="rect">
              <a:avLst/>
            </a:prstGeom>
            <a:noFill/>
          </p:spPr>
          <p:txBody>
            <a:bodyPr wrap="none" rtlCol="0">
              <a:spAutoFit/>
            </a:bodyPr>
            <a:lstStyle/>
            <a:p>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VẬN DỤNG</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sp>
        <p:nvSpPr>
          <p:cNvPr id="7" name="TextBox 6"/>
          <p:cNvSpPr txBox="1"/>
          <p:nvPr/>
        </p:nvSpPr>
        <p:spPr>
          <a:xfrm>
            <a:off x="994820" y="1567190"/>
            <a:ext cx="9288432" cy="523220"/>
          </a:xfrm>
          <a:prstGeom prst="rect">
            <a:avLst/>
          </a:prstGeom>
          <a:noFill/>
        </p:spPr>
        <p:txBody>
          <a:bodyPr wrap="square" rtlCol="0">
            <a:spAutoFit/>
          </a:bodyPr>
          <a:lstStyle/>
          <a:p>
            <a:r>
              <a:rPr lang="en-US" sz="2800" dirty="0" err="1" smtClean="0">
                <a:solidFill>
                  <a:schemeClr val="bg1"/>
                </a:solidFill>
                <a:latin typeface="Times New Roman" pitchFamily="18" charset="0"/>
                <a:cs typeface="Times New Roman" pitchFamily="18" charset="0"/>
              </a:rPr>
              <a:t>Hãy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tưởng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tượng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vẽ</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lược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đồ</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nhớ</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em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trường</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3820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894911" y="2256209"/>
              <a:ext cx="356188" cy="830997"/>
            </a:xfrm>
            <a:prstGeom prst="rect">
              <a:avLst/>
            </a:prstGeom>
            <a:noFill/>
          </p:spPr>
          <p:txBody>
            <a:bodyPr wrap="none" rtlCol="0">
              <a:spAutoFit/>
            </a:bodyPr>
            <a:lstStyle/>
            <a:p>
              <a:r>
                <a:rPr lang="en-US" altLang="zh-CN" sz="4800" dirty="0"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3049642" y="1678431"/>
            <a:ext cx="1371616" cy="1168595"/>
            <a:chOff x="3049642" y="1678431"/>
            <a:chExt cx="1371616"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3049642" y="1946317"/>
              <a:ext cx="1266693" cy="707886"/>
            </a:xfrm>
            <a:prstGeom prst="rect">
              <a:avLst/>
            </a:prstGeom>
          </p:spPr>
          <p:txBody>
            <a:bodyPr wrap="none">
              <a:spAutoFit/>
            </a:bodyPr>
            <a:lstStyle/>
            <a:p>
              <a:r>
                <a:rPr lang="en-US" altLang="zh-CN" sz="4000" dirty="0" err="1" smtClean="0">
                  <a:solidFill>
                    <a:srgbClr val="099F00"/>
                  </a:solidFill>
                  <a:latin typeface="Times New Roman" pitchFamily="18" charset="0"/>
                  <a:ea typeface="方正少儿简体" panose="03000509000000000000" pitchFamily="65" charset="-122"/>
                  <a:cs typeface="Times New Roman" pitchFamily="18" charset="0"/>
                </a:rPr>
                <a:t>Chào</a:t>
              </a:r>
              <a:endParaRPr lang="zh-CN" altLang="en-US" sz="4000" dirty="0">
                <a:solidFill>
                  <a:srgbClr val="099F00"/>
                </a:solidFill>
                <a:latin typeface="Times New Roman" pitchFamily="18" charset="0"/>
                <a:ea typeface="方正少儿简体" panose="03000509000000000000" pitchFamily="65" charset="-122"/>
                <a:cs typeface="Times New Roman" pitchFamily="18"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57123" y="2203500"/>
              <a:ext cx="1140056" cy="830997"/>
            </a:xfrm>
            <a:prstGeom prst="rect">
              <a:avLst/>
            </a:prstGeom>
          </p:spPr>
          <p:txBody>
            <a:bodyPr wrap="none">
              <a:spAutoFit/>
            </a:bodyPr>
            <a:lstStyle/>
            <a:p>
              <a:r>
                <a:rPr lang="en-US" altLang="zh-CN" sz="4800" dirty="0" err="1" smtClean="0">
                  <a:solidFill>
                    <a:srgbClr val="FFC000"/>
                  </a:solidFill>
                  <a:latin typeface="Times New Roman" pitchFamily="18" charset="0"/>
                  <a:ea typeface="方正少儿简体" panose="03000509000000000000" pitchFamily="65" charset="-122"/>
                  <a:cs typeface="Times New Roman" pitchFamily="18" charset="0"/>
                </a:rPr>
                <a:t>Các</a:t>
              </a:r>
              <a:endParaRPr lang="zh-CN" altLang="en-US" sz="4800" dirty="0">
                <a:solidFill>
                  <a:srgbClr val="FFC000"/>
                </a:solidFill>
                <a:latin typeface="Times New Roman" pitchFamily="18" charset="0"/>
                <a:cs typeface="Times New Roman" pitchFamily="18" charset="0"/>
              </a:endParaRPr>
            </a:p>
          </p:txBody>
        </p:sp>
      </p:grpSp>
      <p:grpSp>
        <p:nvGrpSpPr>
          <p:cNvPr id="23" name="组合 22"/>
          <p:cNvGrpSpPr/>
          <p:nvPr/>
        </p:nvGrpSpPr>
        <p:grpSpPr>
          <a:xfrm>
            <a:off x="6545751" y="1967332"/>
            <a:ext cx="1354086" cy="1168595"/>
            <a:chOff x="6545751" y="1967332"/>
            <a:chExt cx="1354086"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757757" y="2175921"/>
              <a:ext cx="936475" cy="830997"/>
            </a:xfrm>
            <a:prstGeom prst="rect">
              <a:avLst/>
            </a:prstGeom>
          </p:spPr>
          <p:txBody>
            <a:bodyPr wrap="none">
              <a:spAutoFit/>
            </a:bodyPr>
            <a:lstStyle/>
            <a:p>
              <a:r>
                <a:rPr lang="en-US" altLang="zh-CN" sz="4800" dirty="0" err="1" smtClean="0">
                  <a:solidFill>
                    <a:srgbClr val="FF4F66"/>
                  </a:solidFill>
                  <a:latin typeface="Times New Roman" pitchFamily="18" charset="0"/>
                  <a:cs typeface="Times New Roman" pitchFamily="18" charset="0"/>
                </a:rPr>
                <a:t>em</a:t>
              </a:r>
              <a:endParaRPr lang="zh-CN" altLang="en-US" sz="4800" dirty="0">
                <a:solidFill>
                  <a:srgbClr val="FF4F66"/>
                </a:solidFill>
                <a:latin typeface="Times New Roman" pitchFamily="18" charset="0"/>
                <a:cs typeface="Times New Roman" pitchFamily="18"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008" y="1380133"/>
            <a:ext cx="7148945"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Times New Roman" pitchFamily="18" charset="0"/>
                  <a:ea typeface="方正静蕾简体" panose="02000000000000000000" pitchFamily="2" charset="-122"/>
                  <a:cs typeface="Times New Roman" pitchFamily="18" charset="0"/>
                </a:endParaRPr>
              </a:p>
            </p:txBody>
          </p:sp>
        </p:grpSp>
      </p:grpSp>
      <p:grpSp>
        <p:nvGrpSpPr>
          <p:cNvPr id="92" name="组合 91"/>
          <p:cNvGrpSpPr/>
          <p:nvPr/>
        </p:nvGrpSpPr>
        <p:grpSpPr>
          <a:xfrm>
            <a:off x="994820" y="510942"/>
            <a:ext cx="3731017" cy="769441"/>
            <a:chOff x="994820" y="39664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Times New Roman" pitchFamily="18" charset="0"/>
                  <a:cs typeface="Times New Roman" pitchFamily="18" charset="0"/>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itchFamily="18" charset="0"/>
                  <a:cs typeface="Times New Roman" pitchFamily="18" charset="0"/>
                </a:endParaRPr>
              </a:p>
            </p:txBody>
          </p:sp>
        </p:grpSp>
        <p:sp>
          <p:nvSpPr>
            <p:cNvPr id="94" name="文本框 93"/>
            <p:cNvSpPr txBox="1"/>
            <p:nvPr/>
          </p:nvSpPr>
          <p:spPr>
            <a:xfrm>
              <a:off x="1595870" y="396642"/>
              <a:ext cx="3973821" cy="769441"/>
            </a:xfrm>
            <a:prstGeom prst="rect">
              <a:avLst/>
            </a:prstGeom>
            <a:noFill/>
          </p:spPr>
          <p:txBody>
            <a:bodyPr wrap="none" rtlCol="0">
              <a:spAutoFit/>
            </a:bodyPr>
            <a:lstStyle/>
            <a:p>
              <a:r>
                <a:rPr lang="en-US" altLang="zh-CN" sz="4400" b="1" dirty="0" smtClean="0">
                  <a:solidFill>
                    <a:srgbClr val="FF0000"/>
                  </a:solidFill>
                  <a:latin typeface="Times New Roman" pitchFamily="18" charset="0"/>
                  <a:ea typeface="汉仪喵魂体W" panose="00020600040101010101" pitchFamily="18" charset="-122"/>
                  <a:cs typeface="Times New Roman" pitchFamily="18" charset="0"/>
                </a:rPr>
                <a:t>MỞ ĐẦU</a:t>
              </a:r>
              <a:endParaRPr lang="zh-CN" altLang="en-US" sz="4400" b="1" dirty="0">
                <a:solidFill>
                  <a:srgbClr val="FF0000"/>
                </a:solidFill>
                <a:latin typeface="Times New Roman" pitchFamily="18" charset="0"/>
                <a:ea typeface="汉仪喵魂体W" panose="00020600040101010101" pitchFamily="18" charset="-122"/>
                <a:cs typeface="Times New Roman" pitchFamily="18" charset="0"/>
              </a:endParaRPr>
            </a:p>
          </p:txBody>
        </p:sp>
      </p:grpSp>
      <p:sp>
        <p:nvSpPr>
          <p:cNvPr id="102" name="矩形 101"/>
          <p:cNvSpPr/>
          <p:nvPr/>
        </p:nvSpPr>
        <p:spPr>
          <a:xfrm>
            <a:off x="936499" y="2312506"/>
            <a:ext cx="5606349" cy="319472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Khi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em</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cần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hỏi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đường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ở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một</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khu</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vực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không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quen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thuộc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Người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được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hỏi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sẽ</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suy</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nghĩ</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một</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lúc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Sau</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đó</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hướng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dẫn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em</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tìm</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ra</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nơi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cần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đến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Họ</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thường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sử</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dụng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các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điểm</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mốc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như</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trường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học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cột</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đèn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giao</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thông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để</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hướng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dẫn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Họ</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co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thể</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hương</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dẫn</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được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bởi</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vì</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họ</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đã</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có</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lược</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đồ</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trí</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 </a:t>
            </a:r>
            <a:r>
              <a:rPr lang="en-US" altLang="zh-CN" sz="2400" b="1" i="1" dirty="0" err="1" smtClean="0">
                <a:solidFill>
                  <a:schemeClr val="bg1"/>
                </a:solidFill>
                <a:latin typeface="Times New Roman" pitchFamily="18" charset="0"/>
                <a:ea typeface="汉仪喵魂体W" panose="00020600040101010101" pitchFamily="18" charset="-122"/>
                <a:cs typeface="Times New Roman" pitchFamily="18" charset="0"/>
              </a:rPr>
              <a:t>nhớ</a:t>
            </a:r>
            <a:r>
              <a:rPr lang="en-US" altLang="zh-CN" sz="2400" b="1" i="1" dirty="0" smtClean="0">
                <a:solidFill>
                  <a:schemeClr val="bg1"/>
                </a:solidFill>
                <a:latin typeface="Times New Roman" pitchFamily="18" charset="0"/>
                <a:ea typeface="汉仪喵魂体W" panose="00020600040101010101" pitchFamily="18" charset="-122"/>
                <a:cs typeface="Times New Roman" pitchFamily="18" charset="0"/>
              </a:rPr>
              <a:t>.</a:t>
            </a:r>
            <a:endParaRPr lang="zh-CN" altLang="en-US" sz="2400" b="1" i="1" dirty="0">
              <a:solidFill>
                <a:schemeClr val="bg1"/>
              </a:solidFill>
              <a:latin typeface="Times New Roman" pitchFamily="18" charset="0"/>
              <a:ea typeface="汉仪喵魂体W" panose="00020600040101010101" pitchFamily="18" charset="-122"/>
              <a:cs typeface="Times New Roman" pitchFamily="18" charset="0"/>
            </a:endParaRPr>
          </a:p>
        </p:txBody>
      </p:sp>
      <p:pic>
        <p:nvPicPr>
          <p:cNvPr id="1026" name="Picture 2" descr="Mẫu câu giao tiếp tiếng Nhật hỏi đường - Tiếng Nhật N3"/>
          <p:cNvPicPr>
            <a:picLocks noChangeAspect="1" noChangeArrowheads="1"/>
          </p:cNvPicPr>
          <p:nvPr/>
        </p:nvPicPr>
        <p:blipFill rotWithShape="1">
          <a:blip r:embed="rId3">
            <a:extLst>
              <a:ext uri="{28A0092B-C50C-407E-A947-70E740481C1C}">
                <a14:useLocalDpi xmlns:a14="http://schemas.microsoft.com/office/drawing/2010/main" val="0"/>
              </a:ext>
            </a:extLst>
          </a:blip>
          <a:srcRect l="50109"/>
          <a:stretch/>
        </p:blipFill>
        <p:spPr bwMode="auto">
          <a:xfrm>
            <a:off x="7718559" y="1227545"/>
            <a:ext cx="3885012" cy="51072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834392" y="2959841"/>
            <a:ext cx="3672000" cy="620959"/>
            <a:chOff x="4081792" y="2338141"/>
            <a:chExt cx="3672000"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latin typeface="Times New Roman" pitchFamily="18" charset="0"/>
                <a:cs typeface="Times New Roman" pitchFamily="18" charset="0"/>
              </a:endParaRPr>
            </a:p>
          </p:txBody>
        </p:sp>
        <p:sp>
          <p:nvSpPr>
            <p:cNvPr id="25" name="文本框 24"/>
            <p:cNvSpPr txBox="1"/>
            <p:nvPr/>
          </p:nvSpPr>
          <p:spPr>
            <a:xfrm>
              <a:off x="4544303" y="2338141"/>
              <a:ext cx="2741456" cy="523220"/>
            </a:xfrm>
            <a:prstGeom prst="rect">
              <a:avLst/>
            </a:prstGeom>
            <a:noFill/>
          </p:spPr>
          <p:txBody>
            <a:bodyPr wrap="none" rtlCol="0">
              <a:spAutoFit/>
            </a:bodyPr>
            <a:lstStyle/>
            <a:p>
              <a:pPr algn="ctr"/>
              <a:r>
                <a:rPr lang="en-US" altLang="zh-CN" sz="2800" dirty="0">
                  <a:solidFill>
                    <a:prstClr val="white"/>
                  </a:solidFill>
                  <a:latin typeface="Times New Roman" pitchFamily="18" charset="0"/>
                  <a:ea typeface="汉仪喵魂体W" panose="00020600040101010101" pitchFamily="18" charset="-122"/>
                  <a:cs typeface="Times New Roman" pitchFamily="18" charset="0"/>
                </a:rPr>
                <a:t>I</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a:solidFill>
                    <a:prstClr val="white"/>
                  </a:solidFill>
                  <a:latin typeface="Times New Roman" pitchFamily="18" charset="0"/>
                  <a:ea typeface="汉仪喵魂体W" panose="00020600040101010101" pitchFamily="18" charset="-122"/>
                  <a:cs typeface="Times New Roman" pitchFamily="18" charset="0"/>
                </a:rPr>
                <a:t>L</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ược</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đồ</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trí</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nhớ</a:t>
              </a:r>
              <a:endParaRPr lang="zh-CN" altLang="en-US" sz="2800" dirty="0">
                <a:solidFill>
                  <a:prstClr val="white"/>
                </a:solidFill>
                <a:latin typeface="Times New Roman" pitchFamily="18" charset="0"/>
                <a:ea typeface="汉仪喵魂体W" panose="00020600040101010101" pitchFamily="18" charset="-122"/>
                <a:cs typeface="Times New Roman" pitchFamily="18" charset="0"/>
              </a:endParaRPr>
            </a:p>
          </p:txBody>
        </p:sp>
      </p:grpSp>
      <p:grpSp>
        <p:nvGrpSpPr>
          <p:cNvPr id="27" name="组合 26"/>
          <p:cNvGrpSpPr/>
          <p:nvPr/>
        </p:nvGrpSpPr>
        <p:grpSpPr>
          <a:xfrm>
            <a:off x="6046062" y="3905866"/>
            <a:ext cx="3243132" cy="523220"/>
            <a:chOff x="4293462" y="2385641"/>
            <a:chExt cx="3243132" cy="523220"/>
          </a:xfrm>
        </p:grpSpPr>
        <p:sp>
          <p:nvSpPr>
            <p:cNvPr id="28" name="Freeform 5"/>
            <p:cNvSpPr/>
            <p:nvPr/>
          </p:nvSpPr>
          <p:spPr bwMode="auto">
            <a:xfrm>
              <a:off x="5194465" y="2810532"/>
              <a:ext cx="2042394" cy="983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latin typeface="Times New Roman" pitchFamily="18" charset="0"/>
                <a:cs typeface="Times New Roman" pitchFamily="18" charset="0"/>
              </a:endParaRPr>
            </a:p>
          </p:txBody>
        </p:sp>
        <p:sp>
          <p:nvSpPr>
            <p:cNvPr id="29" name="文本框 28"/>
            <p:cNvSpPr txBox="1"/>
            <p:nvPr/>
          </p:nvSpPr>
          <p:spPr>
            <a:xfrm>
              <a:off x="4293462" y="2385641"/>
              <a:ext cx="3243132" cy="523220"/>
            </a:xfrm>
            <a:prstGeom prst="rect">
              <a:avLst/>
            </a:prstGeom>
            <a:noFill/>
          </p:spPr>
          <p:txBody>
            <a:bodyPr wrap="none" rtlCol="0">
              <a:spAutoFit/>
            </a:bodyPr>
            <a:lstStyle/>
            <a:p>
              <a:pPr algn="ct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II.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Vẽ</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lược</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đồ</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trí</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nhớ</a:t>
              </a:r>
              <a:endParaRPr lang="zh-CN" altLang="en-US" sz="2800" dirty="0">
                <a:solidFill>
                  <a:prstClr val="white"/>
                </a:solidFill>
                <a:latin typeface="Times New Roman" pitchFamily="18" charset="0"/>
                <a:ea typeface="汉仪喵魂体W" panose="00020600040101010101" pitchFamily="18" charset="-122"/>
                <a:cs typeface="Times New Roman" pitchFamily="18" charset="0"/>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grpSp>
      <p:sp>
        <p:nvSpPr>
          <p:cNvPr id="46" name="文本框 45"/>
          <p:cNvSpPr txBox="1"/>
          <p:nvPr/>
        </p:nvSpPr>
        <p:spPr>
          <a:xfrm>
            <a:off x="3435148" y="492210"/>
            <a:ext cx="5891036" cy="646331"/>
          </a:xfrm>
          <a:prstGeom prst="rect">
            <a:avLst/>
          </a:prstGeom>
          <a:noFill/>
        </p:spPr>
        <p:txBody>
          <a:bodyPr wrap="none" rtlCol="0">
            <a:spAutoFit/>
          </a:bodyPr>
          <a:lstStyle/>
          <a:p>
            <a:pPr algn="ctr"/>
            <a:r>
              <a:rPr lang="en-US" altLang="zh-CN" sz="3600" b="1" dirty="0" smtClean="0">
                <a:solidFill>
                  <a:srgbClr val="FFE88B"/>
                </a:solidFill>
                <a:latin typeface="Times New Roman" pitchFamily="18" charset="0"/>
                <a:ea typeface="汉仪喵魂体W" panose="00020600040101010101" pitchFamily="18" charset="-122"/>
                <a:cs typeface="Times New Roman" pitchFamily="18" charset="0"/>
              </a:rPr>
              <a:t>BÀI 4: LƯỢC ĐỒ TRÍ NHỚ</a:t>
            </a:r>
            <a:endParaRPr lang="zh-CN" altLang="en-US" sz="3600" b="1" dirty="0">
              <a:solidFill>
                <a:srgbClr val="FFE88B"/>
              </a:solidFill>
              <a:latin typeface="Times New Roman" pitchFamily="18" charset="0"/>
              <a:ea typeface="汉仪喵魂体W" panose="00020600040101010101" pitchFamily="18" charset="-122"/>
              <a:cs typeface="Times New Roman" pitchFamily="18" charset="0"/>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834392" y="2959841"/>
            <a:ext cx="3672000" cy="620959"/>
            <a:chOff x="4081792" y="2338141"/>
            <a:chExt cx="3672000"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latin typeface="Times New Roman" pitchFamily="18" charset="0"/>
                <a:cs typeface="Times New Roman" pitchFamily="18" charset="0"/>
              </a:endParaRPr>
            </a:p>
          </p:txBody>
        </p:sp>
        <p:sp>
          <p:nvSpPr>
            <p:cNvPr id="25" name="文本框 24"/>
            <p:cNvSpPr txBox="1"/>
            <p:nvPr/>
          </p:nvSpPr>
          <p:spPr>
            <a:xfrm>
              <a:off x="4544303" y="2338141"/>
              <a:ext cx="2741456" cy="523220"/>
            </a:xfrm>
            <a:prstGeom prst="rect">
              <a:avLst/>
            </a:prstGeom>
            <a:noFill/>
          </p:spPr>
          <p:txBody>
            <a:bodyPr wrap="none" rtlCol="0">
              <a:spAutoFit/>
            </a:bodyPr>
            <a:lstStyle/>
            <a:p>
              <a:pPr algn="ctr"/>
              <a:r>
                <a:rPr lang="en-US" altLang="zh-CN" sz="2800" dirty="0">
                  <a:solidFill>
                    <a:prstClr val="white"/>
                  </a:solidFill>
                  <a:latin typeface="Times New Roman" pitchFamily="18" charset="0"/>
                  <a:ea typeface="汉仪喵魂体W" panose="00020600040101010101" pitchFamily="18" charset="-122"/>
                  <a:cs typeface="Times New Roman" pitchFamily="18" charset="0"/>
                </a:rPr>
                <a:t>I</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a:solidFill>
                    <a:prstClr val="white"/>
                  </a:solidFill>
                  <a:latin typeface="Times New Roman" pitchFamily="18" charset="0"/>
                  <a:ea typeface="汉仪喵魂体W" panose="00020600040101010101" pitchFamily="18" charset="-122"/>
                  <a:cs typeface="Times New Roman" pitchFamily="18" charset="0"/>
                </a:rPr>
                <a:t>L</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ược</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đồ</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trí</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nhớ</a:t>
              </a:r>
              <a:endParaRPr lang="zh-CN" altLang="en-US" sz="2800" dirty="0">
                <a:solidFill>
                  <a:prstClr val="white"/>
                </a:solidFill>
                <a:latin typeface="Times New Roman" pitchFamily="18" charset="0"/>
                <a:ea typeface="汉仪喵魂体W" panose="00020600040101010101" pitchFamily="18" charset="-122"/>
                <a:cs typeface="Times New Roman" pitchFamily="18" charset="0"/>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grpSp>
      <p:sp>
        <p:nvSpPr>
          <p:cNvPr id="46" name="文本框 45"/>
          <p:cNvSpPr txBox="1"/>
          <p:nvPr/>
        </p:nvSpPr>
        <p:spPr>
          <a:xfrm>
            <a:off x="3435148" y="492210"/>
            <a:ext cx="5891036" cy="646331"/>
          </a:xfrm>
          <a:prstGeom prst="rect">
            <a:avLst/>
          </a:prstGeom>
          <a:noFill/>
        </p:spPr>
        <p:txBody>
          <a:bodyPr wrap="none" rtlCol="0">
            <a:spAutoFit/>
          </a:bodyPr>
          <a:lstStyle/>
          <a:p>
            <a:pPr algn="ctr"/>
            <a:r>
              <a:rPr lang="en-US" altLang="zh-CN" sz="3600" b="1" dirty="0" smtClean="0">
                <a:solidFill>
                  <a:srgbClr val="FFE88B"/>
                </a:solidFill>
                <a:latin typeface="Times New Roman" pitchFamily="18" charset="0"/>
                <a:ea typeface="汉仪喵魂体W" panose="00020600040101010101" pitchFamily="18" charset="-122"/>
                <a:cs typeface="Times New Roman" pitchFamily="18" charset="0"/>
              </a:rPr>
              <a:t>BÀI 4: LƯỢC ĐỒ TRÍ NHỚ</a:t>
            </a:r>
            <a:endParaRPr lang="zh-CN" altLang="en-US" sz="3600" b="1" dirty="0">
              <a:solidFill>
                <a:srgbClr val="FFE88B"/>
              </a:solidFill>
              <a:latin typeface="Times New Roman" pitchFamily="18" charset="0"/>
              <a:ea typeface="汉仪喵魂体W" panose="00020600040101010101" pitchFamily="18" charset="-122"/>
              <a:cs typeface="Times New Roman" pitchFamily="18" charset="0"/>
            </a:endParaRPr>
          </a:p>
        </p:txBody>
      </p:sp>
    </p:spTree>
    <p:extLst>
      <p:ext uri="{BB962C8B-B14F-4D97-AF65-F5344CB8AC3E}">
        <p14:creationId xmlns:p14="http://schemas.microsoft.com/office/powerpoint/2010/main" val="176849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419" y="1424066"/>
            <a:ext cx="10028419" cy="3970318"/>
          </a:xfrm>
          <a:prstGeom prst="rect">
            <a:avLst/>
          </a:prstGeom>
          <a:noFill/>
        </p:spPr>
        <p:txBody>
          <a:bodyPr wrap="square" rtlCol="0">
            <a:spAutoFit/>
          </a:bodyPr>
          <a:lstStyle/>
          <a:p>
            <a:pPr>
              <a:lnSpc>
                <a:spcPct val="150000"/>
              </a:lnSpc>
            </a:pPr>
            <a:r>
              <a:rPr lang="en-US" sz="2400" b="1" dirty="0" err="1" smtClean="0">
                <a:solidFill>
                  <a:srgbClr val="FFC000"/>
                </a:solidFill>
                <a:latin typeface="Times New Roman" pitchFamily="18" charset="0"/>
                <a:cs typeface="Times New Roman" pitchFamily="18" charset="0"/>
              </a:rPr>
              <a:t>Em</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hãy</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đọc</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đoạn</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văn</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sau</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và</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hoàn</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thành</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nhiệm</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vụ</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phía</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dưới</a:t>
            </a:r>
            <a:r>
              <a:rPr lang="en-US" sz="2400" b="1" dirty="0" smtClean="0">
                <a:solidFill>
                  <a:srgbClr val="FFC000"/>
                </a:solidFill>
                <a:latin typeface="Times New Roman" pitchFamily="18" charset="0"/>
                <a:cs typeface="Times New Roman" pitchFamily="18" charset="0"/>
              </a:rPr>
              <a:t>:</a:t>
            </a:r>
          </a:p>
          <a:p>
            <a:pPr>
              <a:lnSpc>
                <a:spcPct val="150000"/>
              </a:lnSpc>
            </a:pP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Bằng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xe</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máy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tôi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xuất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phát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Nội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hướng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nam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theo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quốc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lộ</a:t>
            </a:r>
            <a:r>
              <a:rPr lang="en-US" sz="2400" dirty="0" smtClean="0">
                <a:solidFill>
                  <a:schemeClr val="bg1"/>
                </a:solidFill>
                <a:latin typeface="Times New Roman" pitchFamily="18" charset="0"/>
                <a:cs typeface="Times New Roman" pitchFamily="18" charset="0"/>
              </a:rPr>
              <a:t> 1A. </a:t>
            </a:r>
            <a:r>
              <a:rPr lang="en-US" sz="2400" dirty="0" err="1" smtClean="0">
                <a:solidFill>
                  <a:schemeClr val="bg1"/>
                </a:solidFill>
                <a:latin typeface="Times New Roman" pitchFamily="18" charset="0"/>
                <a:cs typeface="Times New Roman" pitchFamily="18" charset="0"/>
              </a:rPr>
              <a:t>Dừng</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trạm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ven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thành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phố</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Phủ</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Lí</a:t>
            </a:r>
            <a:r>
              <a:rPr lang="en-US" sz="2400" dirty="0" smtClean="0">
                <a:solidFill>
                  <a:schemeClr val="bg1"/>
                </a:solidFill>
                <a:latin typeface="Times New Roman" pitchFamily="18" charset="0"/>
                <a:cs typeface="Times New Roman" pitchFamily="18" charset="0"/>
              </a:rPr>
              <a:t> ( </a:t>
            </a:r>
            <a:r>
              <a:rPr lang="en-US" sz="2400" dirty="0" err="1" smtClean="0">
                <a:solidFill>
                  <a:schemeClr val="bg1"/>
                </a:solidFill>
                <a:latin typeface="Times New Roman" pitchFamily="18" charset="0"/>
                <a:cs typeface="Times New Roman" pitchFamily="18" charset="0"/>
              </a:rPr>
              <a:t>Hà</a:t>
            </a:r>
            <a:r>
              <a:rPr lang="en-US" sz="2400" dirty="0" smtClean="0">
                <a:solidFill>
                  <a:schemeClr val="bg1"/>
                </a:solidFill>
                <a:latin typeface="Times New Roman" pitchFamily="18" charset="0"/>
                <a:cs typeface="Times New Roman" pitchFamily="18" charset="0"/>
              </a:rPr>
              <a:t> Nam),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tôi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tiếp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tục</a:t>
            </a:r>
            <a:r>
              <a:rPr lang="en-US" sz="2400" dirty="0" smtClean="0">
                <a:solidFill>
                  <a:schemeClr val="bg1"/>
                </a:solidFill>
                <a:latin typeface="Times New Roman" pitchFamily="18" charset="0"/>
                <a:cs typeface="Times New Roman" pitchFamily="18" charset="0"/>
              </a:rPr>
              <a:t> di </a:t>
            </a:r>
            <a:r>
              <a:rPr lang="en-US" sz="2400" dirty="0" err="1" smtClean="0">
                <a:solidFill>
                  <a:schemeClr val="bg1"/>
                </a:solidFill>
                <a:latin typeface="Times New Roman" pitchFamily="18" charset="0"/>
                <a:cs typeface="Times New Roman" pitchFamily="18" charset="0"/>
              </a:rPr>
              <a:t>chuyển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hơn</a:t>
            </a:r>
            <a:r>
              <a:rPr lang="en-US" sz="2400" dirty="0" smtClean="0">
                <a:solidFill>
                  <a:schemeClr val="bg1"/>
                </a:solidFill>
                <a:latin typeface="Times New Roman" pitchFamily="18" charset="0"/>
                <a:cs typeface="Times New Roman" pitchFamily="18" charset="0"/>
              </a:rPr>
              <a:t> 3 </a:t>
            </a:r>
            <a:r>
              <a:rPr lang="en-US" sz="2400" dirty="0" err="1" smtClean="0">
                <a:solidFill>
                  <a:schemeClr val="bg1"/>
                </a:solidFill>
                <a:latin typeface="Times New Roman" pitchFamily="18" charset="0"/>
                <a:cs typeface="Times New Roman" pitchFamily="18" charset="0"/>
              </a:rPr>
              <a:t>giờ</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tôi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mặt</a:t>
            </a:r>
            <a:r>
              <a:rPr lang="en-US" sz="2400" dirty="0" smtClean="0">
                <a:solidFill>
                  <a:schemeClr val="bg1"/>
                </a:solidFill>
                <a:latin typeface="Times New Roman" pitchFamily="18" charset="0"/>
                <a:cs typeface="Times New Roman" pitchFamily="18" charset="0"/>
              </a:rPr>
              <a:t> ở </a:t>
            </a:r>
            <a:r>
              <a:rPr lang="en-US" sz="2400" dirty="0" err="1" smtClean="0">
                <a:solidFill>
                  <a:schemeClr val="bg1"/>
                </a:solidFill>
                <a:latin typeface="Times New Roman" pitchFamily="18" charset="0"/>
                <a:cs typeface="Times New Roman" pitchFamily="18" charset="0"/>
              </a:rPr>
              <a:t>thành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phố</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Ninh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đây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theo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lộ</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Tràng</a:t>
            </a:r>
            <a:r>
              <a:rPr lang="en-US" sz="2400" dirty="0" smtClean="0">
                <a:solidFill>
                  <a:schemeClr val="bg1"/>
                </a:solidFill>
                <a:latin typeface="Times New Roman" pitchFamily="18" charset="0"/>
                <a:cs typeface="Times New Roman" pitchFamily="18" charset="0"/>
              </a:rPr>
              <a:t> An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hướng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tây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khoảng</a:t>
            </a:r>
            <a:r>
              <a:rPr lang="en-US" sz="2400" dirty="0" smtClean="0">
                <a:solidFill>
                  <a:schemeClr val="bg1"/>
                </a:solidFill>
                <a:latin typeface="Times New Roman" pitchFamily="18" charset="0"/>
                <a:cs typeface="Times New Roman" pitchFamily="18" charset="0"/>
              </a:rPr>
              <a:t> 6km, </a:t>
            </a:r>
            <a:r>
              <a:rPr lang="en-US" sz="2400" dirty="0" err="1" smtClean="0">
                <a:solidFill>
                  <a:schemeClr val="bg1"/>
                </a:solidFill>
                <a:latin typeface="Times New Roman" pitchFamily="18" charset="0"/>
                <a:cs typeface="Times New Roman" pitchFamily="18" charset="0"/>
              </a:rPr>
              <a:t>danh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Tràng</a:t>
            </a:r>
            <a:r>
              <a:rPr lang="en-US" sz="2400" dirty="0" smtClean="0">
                <a:solidFill>
                  <a:schemeClr val="bg1"/>
                </a:solidFill>
                <a:latin typeface="Times New Roman" pitchFamily="18" charset="0"/>
                <a:cs typeface="Times New Roman" pitchFamily="18" charset="0"/>
              </a:rPr>
              <a:t> An </a:t>
            </a:r>
            <a:r>
              <a:rPr lang="en-US" sz="2400" dirty="0" err="1" smtClean="0">
                <a:solidFill>
                  <a:schemeClr val="bg1"/>
                </a:solidFill>
                <a:latin typeface="Times New Roman" pitchFamily="18" charset="0"/>
                <a:cs typeface="Times New Roman" pitchFamily="18" charset="0"/>
              </a:rPr>
              <a:t>hiện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trước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tôi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với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khung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cảnh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thật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đẹp</a:t>
            </a:r>
            <a:r>
              <a:rPr lang="en-US" sz="2400" dirty="0" smtClean="0">
                <a:solidFill>
                  <a:schemeClr val="bg1"/>
                </a:solidFill>
                <a:latin typeface="Times New Roman" pitchFamily="18" charset="0"/>
                <a:cs typeface="Times New Roman" pitchFamily="18" charset="0"/>
              </a:rPr>
              <a:t>.</a:t>
            </a:r>
          </a:p>
          <a:p>
            <a:pPr>
              <a:lnSpc>
                <a:spcPct val="150000"/>
              </a:lnSpc>
            </a:pP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hành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chuyến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mô</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đoạn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văn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54507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775131" y="314793"/>
            <a:ext cx="0" cy="47668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896827" y="314793"/>
            <a:ext cx="29980" cy="620592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7927997" y="2181741"/>
            <a:ext cx="1906304" cy="523220"/>
          </a:xfrm>
          <a:prstGeom prst="rect">
            <a:avLst/>
          </a:prstGeom>
          <a:noFill/>
        </p:spPr>
        <p:txBody>
          <a:bodyPr wrap="square" rtlCol="0">
            <a:spAutoFit/>
          </a:bodyPr>
          <a:lstStyle/>
          <a:p>
            <a:r>
              <a:rPr lang="en-US" sz="2800" b="1" dirty="0" err="1" smtClean="0">
                <a:solidFill>
                  <a:schemeClr val="bg1"/>
                </a:solidFill>
                <a:latin typeface="Times New Roman" pitchFamily="18" charset="0"/>
                <a:cs typeface="Times New Roman" pitchFamily="18" charset="0"/>
              </a:rPr>
              <a:t>Quốc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lộ</a:t>
            </a:r>
            <a:r>
              <a:rPr lang="en-US" sz="2800" b="1" dirty="0" smtClean="0">
                <a:solidFill>
                  <a:schemeClr val="bg1"/>
                </a:solidFill>
                <a:latin typeface="Times New Roman" pitchFamily="18" charset="0"/>
                <a:cs typeface="Times New Roman" pitchFamily="18" charset="0"/>
              </a:rPr>
              <a:t> 1A</a:t>
            </a:r>
            <a:endParaRPr lang="en-US" sz="2800" b="1" dirty="0">
              <a:solidFill>
                <a:schemeClr val="bg1"/>
              </a:solidFill>
              <a:latin typeface="Times New Roman" pitchFamily="18" charset="0"/>
              <a:cs typeface="Times New Roman" pitchFamily="18" charset="0"/>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8457" t="20492" r="57487" b="43764"/>
          <a:stretch/>
        </p:blipFill>
        <p:spPr bwMode="auto">
          <a:xfrm>
            <a:off x="5851623" y="491051"/>
            <a:ext cx="1828800" cy="3227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54260" r="57487" b="29917"/>
          <a:stretch/>
        </p:blipFill>
        <p:spPr bwMode="auto">
          <a:xfrm>
            <a:off x="2104083" y="3793463"/>
            <a:ext cx="5531370" cy="11574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2" name="TextBox 11"/>
          <p:cNvSpPr txBox="1"/>
          <p:nvPr/>
        </p:nvSpPr>
        <p:spPr>
          <a:xfrm>
            <a:off x="3663058" y="3607166"/>
            <a:ext cx="1793362" cy="461665"/>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Tràng</a:t>
            </a:r>
            <a:r>
              <a:rPr lang="en-US" sz="2400" dirty="0" smtClean="0">
                <a:solidFill>
                  <a:srgbClr val="FF0000"/>
                </a:solidFill>
                <a:latin typeface="Times New Roman" pitchFamily="18" charset="0"/>
                <a:cs typeface="Times New Roman" pitchFamily="18" charset="0"/>
              </a:rPr>
              <a:t> An</a:t>
            </a:r>
            <a:endParaRPr lang="en-US" sz="2400" dirty="0">
              <a:solidFill>
                <a:srgbClr val="FF0000"/>
              </a:solidFill>
              <a:latin typeface="Times New Roman" pitchFamily="18" charset="0"/>
              <a:cs typeface="Times New Roman" pitchFamily="18" charset="0"/>
            </a:endParaRPr>
          </a:p>
        </p:txBody>
      </p:sp>
      <p:cxnSp>
        <p:nvCxnSpPr>
          <p:cNvPr id="20" name="Straight Connector 19"/>
          <p:cNvCxnSpPr/>
          <p:nvPr/>
        </p:nvCxnSpPr>
        <p:spPr>
          <a:xfrm flipH="1">
            <a:off x="1260313" y="5081666"/>
            <a:ext cx="654116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74168" y="6493241"/>
            <a:ext cx="8655139"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959779" y="3607166"/>
            <a:ext cx="299803" cy="1343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443666" y="3607166"/>
            <a:ext cx="299803" cy="1343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855178" y="3602230"/>
            <a:ext cx="299803" cy="1343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11392" y="3607166"/>
            <a:ext cx="299803" cy="1343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41038" y="5246557"/>
            <a:ext cx="1484027"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53990" y="5650613"/>
            <a:ext cx="1484027"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24010" y="5853663"/>
            <a:ext cx="1484027"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039460" y="6153465"/>
            <a:ext cx="1484027" cy="16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923085" y="5522096"/>
            <a:ext cx="2839875" cy="523220"/>
          </a:xfrm>
          <a:prstGeom prst="rect">
            <a:avLst/>
          </a:prstGeom>
          <a:noFill/>
        </p:spPr>
        <p:txBody>
          <a:bodyPr wrap="square" rtlCol="0">
            <a:spAutoFit/>
          </a:bodyPr>
          <a:lstStyle/>
          <a:p>
            <a:r>
              <a:rPr lang="en-US" sz="2800" b="1" dirty="0" err="1" smtClean="0">
                <a:solidFill>
                  <a:schemeClr val="bg1"/>
                </a:solidFill>
                <a:latin typeface="Times New Roman" pitchFamily="18" charset="0"/>
                <a:cs typeface="Times New Roman" pitchFamily="18" charset="0"/>
              </a:rPr>
              <a:t>Đại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lộ</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Tràng</a:t>
            </a:r>
            <a:r>
              <a:rPr lang="en-US" sz="2800" b="1" dirty="0" smtClean="0">
                <a:solidFill>
                  <a:schemeClr val="bg1"/>
                </a:solidFill>
                <a:latin typeface="Times New Roman" pitchFamily="18" charset="0"/>
                <a:cs typeface="Times New Roman" pitchFamily="18" charset="0"/>
              </a:rPr>
              <a:t> An</a:t>
            </a:r>
            <a:endParaRPr lang="en-US" sz="2800" b="1" dirty="0">
              <a:solidFill>
                <a:schemeClr val="bg1"/>
              </a:solidFill>
              <a:latin typeface="Times New Roman" pitchFamily="18" charset="0"/>
              <a:cs typeface="Times New Roman" pitchFamily="18" charset="0"/>
            </a:endParaRPr>
          </a:p>
        </p:txBody>
      </p:sp>
      <p:pic>
        <p:nvPicPr>
          <p:cNvPr id="1031" name="Picture 7" descr="Hình ảnh Phim Hoạt Hình Cây Phim Hoạt Hình Cây Xanh Miễn Phí Clipart, Phim Hoạt  Hình, Hoạt, Phí Vector và PNG với nền trong suốt để tải xuống miễn ph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29309" y="314793"/>
            <a:ext cx="1963712" cy="196371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7" descr="Hình ảnh Phim Hoạt Hình Cây Phim Hoạt Hình Cây Xanh Miễn Phí Clipart, Phim Hoạt  Hình, Hoạt, Phí Vector và PNG với nền trong suốt để tải xuống miễn ph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30131" y="2278506"/>
            <a:ext cx="1963712" cy="196371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7" descr="Hình ảnh Phim Hoạt Hình Cây Phim Hoạt Hình Cây Xanh Miễn Phí Clipart, Phim Hoạt  Hình, Hoạt, Phí Vector và PNG với nền trong suốt để tải xuống miễn ph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942619" y="4099810"/>
            <a:ext cx="1963712" cy="196371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gắm những hình ảnh chạy xe máy của nam thần SM, YG, JYP, Big H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3091" y="491051"/>
            <a:ext cx="1716116" cy="1244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20899" y="665241"/>
            <a:ext cx="1311176" cy="461665"/>
          </a:xfrm>
          <a:prstGeom prst="rect">
            <a:avLst/>
          </a:prstGeom>
          <a:noFill/>
        </p:spPr>
        <p:txBody>
          <a:bodyPr wrap="square" rtlCol="0">
            <a:spAutoFit/>
          </a:bodyPr>
          <a:lstStyle/>
          <a:p>
            <a:r>
              <a:rPr lang="en-US" sz="2400" b="1" dirty="0" err="1" smtClean="0">
                <a:solidFill>
                  <a:srgbClr val="FF0000"/>
                </a:solidFill>
                <a:latin typeface="Times New Roman" pitchFamily="18" charset="0"/>
                <a:cs typeface="Times New Roman" pitchFamily="18" charset="0"/>
              </a:rPr>
              <a:t>Hà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Nội</a:t>
            </a:r>
            <a:endParaRPr lang="en-US" sz="2400" b="1" dirty="0">
              <a:solidFill>
                <a:srgbClr val="FF0000"/>
              </a:solidFill>
              <a:latin typeface="Times New Roman" pitchFamily="18" charset="0"/>
              <a:cs typeface="Times New Roman" pitchFamily="18" charset="0"/>
            </a:endParaRPr>
          </a:p>
        </p:txBody>
      </p:sp>
      <p:sp>
        <p:nvSpPr>
          <p:cNvPr id="3" name="TextBox 2"/>
          <p:cNvSpPr txBox="1"/>
          <p:nvPr/>
        </p:nvSpPr>
        <p:spPr>
          <a:xfrm>
            <a:off x="678873" y="491051"/>
            <a:ext cx="4461163" cy="2862322"/>
          </a:xfrm>
          <a:prstGeom prst="rect">
            <a:avLst/>
          </a:prstGeom>
          <a:noFill/>
        </p:spPr>
        <p:txBody>
          <a:bodyPr wrap="square" rtlCol="0">
            <a:spAutoFit/>
          </a:bodyPr>
          <a:lstStyle/>
          <a:p>
            <a:pPr>
              <a:lnSpc>
                <a:spcPct val="150000"/>
              </a:lnSpc>
            </a:pPr>
            <a:r>
              <a:rPr lang="en-US" sz="2400" dirty="0" err="1" smtClean="0">
                <a:solidFill>
                  <a:srgbClr val="FFC000"/>
                </a:solidFill>
                <a:latin typeface="Times New Roman" pitchFamily="18" charset="0"/>
                <a:cs typeface="Times New Roman" pitchFamily="18" charset="0"/>
              </a:rPr>
              <a:t>Như</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vậy</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chúng</a:t>
            </a:r>
            <a:r>
              <a:rPr lang="en-US" sz="2400" dirty="0" smtClean="0">
                <a:solidFill>
                  <a:srgbClr val="FFC000"/>
                </a:solidFill>
                <a:latin typeface="Times New Roman" pitchFamily="18" charset="0"/>
                <a:cs typeface="Times New Roman" pitchFamily="18" charset="0"/>
              </a:rPr>
              <a:t> ta </a:t>
            </a:r>
            <a:r>
              <a:rPr lang="en-US" sz="2400" dirty="0" err="1" smtClean="0">
                <a:solidFill>
                  <a:srgbClr val="FFC000"/>
                </a:solidFill>
                <a:latin typeface="Times New Roman" pitchFamily="18" charset="0"/>
                <a:cs typeface="Times New Roman" pitchFamily="18" charset="0"/>
              </a:rPr>
              <a:t>thấy</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thông</a:t>
            </a:r>
            <a:r>
              <a:rPr lang="en-US" sz="2400" dirty="0" smtClean="0">
                <a:solidFill>
                  <a:srgbClr val="FFC000"/>
                </a:solidFill>
                <a:latin typeface="Times New Roman" pitchFamily="18" charset="0"/>
                <a:cs typeface="Times New Roman" pitchFamily="18" charset="0"/>
              </a:rPr>
              <a:t> qua </a:t>
            </a:r>
            <a:r>
              <a:rPr lang="en-US" sz="2400" dirty="0" err="1" smtClean="0">
                <a:solidFill>
                  <a:srgbClr val="FFC000"/>
                </a:solidFill>
                <a:latin typeface="Times New Roman" pitchFamily="18" charset="0"/>
                <a:cs typeface="Times New Roman" pitchFamily="18" charset="0"/>
              </a:rPr>
              <a:t>trí</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nhớ</a:t>
            </a:r>
            <a:r>
              <a:rPr lang="en-US" sz="2400" dirty="0" smtClean="0">
                <a:solidFill>
                  <a:srgbClr val="FFC000"/>
                </a:solidFill>
                <a:latin typeface="Times New Roman" pitchFamily="18" charset="0"/>
                <a:cs typeface="Times New Roman" pitchFamily="18" charset="0"/>
              </a:rPr>
              <a:t>, ta </a:t>
            </a:r>
            <a:r>
              <a:rPr lang="en-US" sz="2400" dirty="0" err="1" smtClean="0">
                <a:solidFill>
                  <a:srgbClr val="FFC000"/>
                </a:solidFill>
                <a:latin typeface="Times New Roman" pitchFamily="18" charset="0"/>
                <a:cs typeface="Times New Roman" pitchFamily="18" charset="0"/>
              </a:rPr>
              <a:t>dễ</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dàng</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phác</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họa</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lại</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lược</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đồ</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thể</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hiện</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địa</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điểm</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khu</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vực</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mà</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chúng</a:t>
            </a:r>
            <a:r>
              <a:rPr lang="en-US" sz="2400" dirty="0" smtClean="0">
                <a:solidFill>
                  <a:srgbClr val="FFC000"/>
                </a:solidFill>
                <a:latin typeface="Times New Roman" pitchFamily="18" charset="0"/>
                <a:cs typeface="Times New Roman" pitchFamily="18" charset="0"/>
              </a:rPr>
              <a:t> ta </a:t>
            </a:r>
            <a:r>
              <a:rPr lang="en-US" sz="2400" dirty="0" err="1" smtClean="0">
                <a:solidFill>
                  <a:srgbClr val="FFC000"/>
                </a:solidFill>
                <a:latin typeface="Times New Roman" pitchFamily="18" charset="0"/>
                <a:cs typeface="Times New Roman" pitchFamily="18" charset="0"/>
              </a:rPr>
              <a:t>đã</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đi</a:t>
            </a:r>
            <a:r>
              <a:rPr lang="en-US" sz="2400" dirty="0" smtClean="0">
                <a:solidFill>
                  <a:srgbClr val="FFC000"/>
                </a:solidFill>
                <a:latin typeface="Times New Roman" pitchFamily="18" charset="0"/>
                <a:cs typeface="Times New Roman" pitchFamily="18" charset="0"/>
              </a:rPr>
              <a:t> qua </a:t>
            </a:r>
            <a:r>
              <a:rPr lang="en-US" sz="2400" dirty="0" err="1" smtClean="0">
                <a:solidFill>
                  <a:srgbClr val="FFC000"/>
                </a:solidFill>
                <a:latin typeface="Times New Roman" pitchFamily="18" charset="0"/>
                <a:cs typeface="Times New Roman" pitchFamily="18" charset="0"/>
              </a:rPr>
              <a:t>và</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người</a:t>
            </a:r>
            <a:r>
              <a:rPr lang="en-US" sz="2400" dirty="0" smtClean="0">
                <a:solidFill>
                  <a:srgbClr val="FFC000"/>
                </a:solidFill>
                <a:latin typeface="Times New Roman" pitchFamily="18" charset="0"/>
                <a:cs typeface="Times New Roman" pitchFamily="18" charset="0"/>
              </a:rPr>
              <a:t> ta </a:t>
            </a:r>
            <a:r>
              <a:rPr lang="en-US" sz="2400" dirty="0" err="1" smtClean="0">
                <a:solidFill>
                  <a:srgbClr val="FFC000"/>
                </a:solidFill>
                <a:latin typeface="Times New Roman" pitchFamily="18" charset="0"/>
                <a:cs typeface="Times New Roman" pitchFamily="18" charset="0"/>
              </a:rPr>
              <a:t>gọi</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lược</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đồ</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đó</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là</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lược</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đồ</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trí</a:t>
            </a:r>
            <a:r>
              <a:rPr lang="en-US" sz="2400" dirty="0" smtClean="0">
                <a:solidFill>
                  <a:srgbClr val="FFC000"/>
                </a:solidFill>
                <a:latin typeface="Times New Roman" pitchFamily="18" charset="0"/>
                <a:cs typeface="Times New Roman" pitchFamily="18" charset="0"/>
              </a:rPr>
              <a:t> </a:t>
            </a:r>
            <a:r>
              <a:rPr lang="en-US" sz="2400" dirty="0" err="1" smtClean="0">
                <a:solidFill>
                  <a:srgbClr val="FFC000"/>
                </a:solidFill>
                <a:latin typeface="Times New Roman" pitchFamily="18" charset="0"/>
                <a:cs typeface="Times New Roman" pitchFamily="18" charset="0"/>
              </a:rPr>
              <a:t>nhớ</a:t>
            </a:r>
            <a:r>
              <a:rPr lang="en-US" sz="2400" dirty="0" smtClean="0">
                <a:solidFill>
                  <a:srgbClr val="FFC000"/>
                </a:solidFill>
                <a:latin typeface="Times New Roman" pitchFamily="18" charset="0"/>
                <a:cs typeface="Times New Roman" pitchFamily="18" charset="0"/>
              </a:rPr>
              <a:t>.</a:t>
            </a:r>
            <a:endParaRPr lang="en-US" sz="2400"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44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33"/>
                                        </p:tgtEl>
                                      </p:cBhvr>
                                    </p:animEffect>
                                    <p:animScale>
                                      <p:cBhvr>
                                        <p:cTn id="7" dur="250" autoRev="1" fill="hold"/>
                                        <p:tgtEl>
                                          <p:spTgt spid="1033"/>
                                        </p:tgtEl>
                                      </p:cBhvr>
                                      <p:by x="105000" y="105000"/>
                                    </p:animScale>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95833E-6 -4.07407E-6 L -0.00339 0.27014 " pathEditMode="relative" rAng="0" ptsTypes="AA">
                                      <p:cBhvr>
                                        <p:cTn id="18" dur="2000" fill="hold"/>
                                        <p:tgtEl>
                                          <p:spTgt spid="1033"/>
                                        </p:tgtEl>
                                        <p:attrNameLst>
                                          <p:attrName>ppt_x</p:attrName>
                                          <p:attrName>ppt_y</p:attrName>
                                        </p:attrNameLst>
                                      </p:cBhvr>
                                      <p:rCtr x="-169" y="13495"/>
                                    </p:animMotion>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1033"/>
                                        </p:tgtEl>
                                      </p:cBhvr>
                                    </p:animEffect>
                                    <p:animScale>
                                      <p:cBhvr>
                                        <p:cTn id="23" dur="250" autoRev="1" fill="hold"/>
                                        <p:tgtEl>
                                          <p:spTgt spid="1033"/>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00339 0.35301 L -0.00678 0.68958 " pathEditMode="relative" rAng="0" ptsTypes="AA">
                                      <p:cBhvr>
                                        <p:cTn id="27" dur="2000" fill="hold"/>
                                        <p:tgtEl>
                                          <p:spTgt spid="1033"/>
                                        </p:tgtEl>
                                        <p:attrNameLst>
                                          <p:attrName>ppt_x</p:attrName>
                                          <p:attrName>ppt_y</p:attrName>
                                        </p:attrNameLst>
                                      </p:cBhvr>
                                      <p:rCtr x="-169" y="16829"/>
                                    </p:animMotion>
                                  </p:childTnLst>
                                </p:cTn>
                              </p:par>
                            </p:childTnLst>
                          </p:cTn>
                        </p:par>
                      </p:childTnLst>
                    </p:cTn>
                  </p:par>
                  <p:par>
                    <p:cTn id="28" fill="hold">
                      <p:stCondLst>
                        <p:cond delay="indefinite"/>
                      </p:stCondLst>
                      <p:childTnLst>
                        <p:par>
                          <p:cTn id="29" fill="hold">
                            <p:stCondLst>
                              <p:cond delay="0"/>
                            </p:stCondLst>
                            <p:childTnLst>
                              <p:par>
                                <p:cTn id="30" presetID="35" presetClass="path" presetSubtype="0" accel="50000" decel="50000" fill="hold" nodeType="clickEffect">
                                  <p:stCondLst>
                                    <p:cond delay="0"/>
                                  </p:stCondLst>
                                  <p:childTnLst>
                                    <p:animMotion origin="layout" path="M -0.00678 0.68958 L -0.38737 0.68542 " pathEditMode="relative" rAng="0" ptsTypes="AA">
                                      <p:cBhvr>
                                        <p:cTn id="31" dur="2000" fill="hold"/>
                                        <p:tgtEl>
                                          <p:spTgt spid="1033"/>
                                        </p:tgtEl>
                                        <p:attrNameLst>
                                          <p:attrName>ppt_x</p:attrName>
                                          <p:attrName>ppt_y</p:attrName>
                                        </p:attrNameLst>
                                      </p:cBhvr>
                                      <p:rCtr x="-19036" y="-208"/>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654184" y="2239963"/>
            <a:ext cx="3672000" cy="620959"/>
            <a:chOff x="4081792" y="2338141"/>
            <a:chExt cx="3672000"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latin typeface="Times New Roman" pitchFamily="18" charset="0"/>
                <a:cs typeface="Times New Roman" pitchFamily="18" charset="0"/>
              </a:endParaRPr>
            </a:p>
          </p:txBody>
        </p:sp>
        <p:sp>
          <p:nvSpPr>
            <p:cNvPr id="25" name="文本框 24"/>
            <p:cNvSpPr txBox="1"/>
            <p:nvPr/>
          </p:nvSpPr>
          <p:spPr>
            <a:xfrm>
              <a:off x="4544303" y="2338141"/>
              <a:ext cx="2741456" cy="523220"/>
            </a:xfrm>
            <a:prstGeom prst="rect">
              <a:avLst/>
            </a:prstGeom>
            <a:noFill/>
          </p:spPr>
          <p:txBody>
            <a:bodyPr wrap="none" rtlCol="0">
              <a:spAutoFit/>
            </a:bodyPr>
            <a:lstStyle/>
            <a:p>
              <a:pPr algn="ctr"/>
              <a:r>
                <a:rPr lang="en-US" altLang="zh-CN" sz="2800" dirty="0">
                  <a:solidFill>
                    <a:prstClr val="white"/>
                  </a:solidFill>
                  <a:latin typeface="Times New Roman" pitchFamily="18" charset="0"/>
                  <a:ea typeface="汉仪喵魂体W" panose="00020600040101010101" pitchFamily="18" charset="-122"/>
                  <a:cs typeface="Times New Roman" pitchFamily="18" charset="0"/>
                </a:rPr>
                <a:t>I</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a:solidFill>
                    <a:prstClr val="white"/>
                  </a:solidFill>
                  <a:latin typeface="Times New Roman" pitchFamily="18" charset="0"/>
                  <a:ea typeface="汉仪喵魂体W" panose="00020600040101010101" pitchFamily="18" charset="-122"/>
                  <a:cs typeface="Times New Roman" pitchFamily="18" charset="0"/>
                </a:rPr>
                <a:t>L</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ược</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đồ</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trí</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nhớ</a:t>
              </a:r>
              <a:endParaRPr lang="zh-CN" altLang="en-US" sz="2800" dirty="0">
                <a:solidFill>
                  <a:prstClr val="white"/>
                </a:solidFill>
                <a:latin typeface="Times New Roman" pitchFamily="18" charset="0"/>
                <a:ea typeface="汉仪喵魂体W" panose="00020600040101010101" pitchFamily="18" charset="-122"/>
                <a:cs typeface="Times New Roman" pitchFamily="18" charset="0"/>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grpSp>
      <p:sp>
        <p:nvSpPr>
          <p:cNvPr id="46" name="文本框 45"/>
          <p:cNvSpPr txBox="1"/>
          <p:nvPr/>
        </p:nvSpPr>
        <p:spPr>
          <a:xfrm>
            <a:off x="3435148" y="492210"/>
            <a:ext cx="5891036" cy="646331"/>
          </a:xfrm>
          <a:prstGeom prst="rect">
            <a:avLst/>
          </a:prstGeom>
          <a:noFill/>
        </p:spPr>
        <p:txBody>
          <a:bodyPr wrap="none" rtlCol="0">
            <a:spAutoFit/>
          </a:bodyPr>
          <a:lstStyle/>
          <a:p>
            <a:pPr algn="ctr"/>
            <a:r>
              <a:rPr lang="en-US" altLang="zh-CN" sz="3600" b="1" dirty="0" smtClean="0">
                <a:solidFill>
                  <a:srgbClr val="FFE88B"/>
                </a:solidFill>
                <a:latin typeface="Times New Roman" pitchFamily="18" charset="0"/>
                <a:ea typeface="汉仪喵魂体W" panose="00020600040101010101" pitchFamily="18" charset="-122"/>
                <a:cs typeface="Times New Roman" pitchFamily="18" charset="0"/>
              </a:rPr>
              <a:t>BÀI 4: LƯỢC ĐỒ TRÍ NHỚ</a:t>
            </a:r>
            <a:endParaRPr lang="zh-CN" altLang="en-US" sz="3600" b="1" dirty="0">
              <a:solidFill>
                <a:srgbClr val="FFE88B"/>
              </a:solidFill>
              <a:latin typeface="Times New Roman" pitchFamily="18" charset="0"/>
              <a:ea typeface="汉仪喵魂体W" panose="00020600040101010101" pitchFamily="18" charset="-122"/>
              <a:cs typeface="Times New Roman" pitchFamily="18" charset="0"/>
            </a:endParaRPr>
          </a:p>
        </p:txBody>
      </p:sp>
      <p:sp>
        <p:nvSpPr>
          <p:cNvPr id="2" name="TextBox 1"/>
          <p:cNvSpPr txBox="1"/>
          <p:nvPr/>
        </p:nvSpPr>
        <p:spPr>
          <a:xfrm>
            <a:off x="4687549" y="2992570"/>
            <a:ext cx="7244621" cy="3970318"/>
          </a:xfrm>
          <a:prstGeom prst="rect">
            <a:avLst/>
          </a:prstGeom>
          <a:noFill/>
        </p:spPr>
        <p:txBody>
          <a:bodyPr wrap="square" rtlCol="0">
            <a:spAutoFit/>
          </a:bodyPr>
          <a:lstStyle/>
          <a:p>
            <a:pPr marL="342900" indent="-342900">
              <a:lnSpc>
                <a:spcPct val="150000"/>
              </a:lnSpc>
              <a:buFontTx/>
              <a:buChar char="-"/>
            </a:pP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nhớ</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ảnh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hoặc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vực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cụ</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tâm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con </a:t>
            </a:r>
            <a:r>
              <a:rPr lang="en-US" sz="2400" dirty="0" err="1" smtClean="0">
                <a:solidFill>
                  <a:schemeClr val="bg1"/>
                </a:solidFill>
                <a:latin typeface="Times New Roman" pitchFamily="18" charset="0"/>
                <a:cs typeface="Times New Roman" pitchFamily="18" charset="0"/>
              </a:rPr>
              <a:t>ngươi</a:t>
            </a:r>
            <a:endParaRPr lang="en-US" sz="2400" dirty="0" smtClean="0">
              <a:solidFill>
                <a:schemeClr val="bg1"/>
              </a:solidFill>
              <a:latin typeface="Times New Roman" pitchFamily="18" charset="0"/>
              <a:cs typeface="Times New Roman" pitchFamily="18" charset="0"/>
            </a:endParaRPr>
          </a:p>
          <a:p>
            <a:pPr marL="342900" indent="-342900">
              <a:lnSpc>
                <a:spcPct val="150000"/>
              </a:lnSpc>
              <a:buFontTx/>
              <a:buChar char="-"/>
            </a:pPr>
            <a:r>
              <a:rPr lang="en-US" sz="2400" dirty="0" err="1" smtClean="0">
                <a:solidFill>
                  <a:schemeClr val="bg1"/>
                </a:solidFill>
                <a:latin typeface="Times New Roman" pitchFamily="18" charset="0"/>
                <a:cs typeface="Times New Roman" pitchFamily="18" charset="0"/>
              </a:rPr>
              <a:t>Giúp</a:t>
            </a:r>
            <a:r>
              <a:rPr lang="en-US" sz="2400" dirty="0" smtClean="0">
                <a:solidFill>
                  <a:schemeClr val="bg1"/>
                </a:solidFill>
                <a:latin typeface="Times New Roman" pitchFamily="18" charset="0"/>
                <a:cs typeface="Times New Roman" pitchFamily="18" charset="0"/>
              </a:rPr>
              <a:t> ta </a:t>
            </a:r>
            <a:r>
              <a:rPr lang="en-US" sz="2400" dirty="0" err="1" smtClean="0">
                <a:solidFill>
                  <a:schemeClr val="bg1"/>
                </a:solidFill>
                <a:latin typeface="Times New Roman" pitchFamily="18" charset="0"/>
                <a:cs typeface="Times New Roman" pitchFamily="18" charset="0"/>
              </a:rPr>
              <a:t>định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hướng</a:t>
            </a:r>
            <a:r>
              <a:rPr lang="en-US" sz="2400" dirty="0" smtClean="0">
                <a:solidFill>
                  <a:schemeClr val="bg1"/>
                </a:solidFill>
                <a:latin typeface="Times New Roman" pitchFamily="18" charset="0"/>
                <a:cs typeface="Times New Roman" pitchFamily="18" charset="0"/>
              </a:rPr>
              <a:t> di </a:t>
            </a:r>
            <a:r>
              <a:rPr lang="en-US" sz="2400" dirty="0" err="1" smtClean="0">
                <a:solidFill>
                  <a:schemeClr val="bg1"/>
                </a:solidFill>
                <a:latin typeface="Times New Roman" pitchFamily="18" charset="0"/>
                <a:cs typeface="Times New Roman" pitchFamily="18" charset="0"/>
              </a:rPr>
              <a:t>chuyển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từ</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hiểu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biết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thế</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giới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xung</a:t>
            </a:r>
            <a:r>
              <a:rPr lang="en-US" sz="2400" dirty="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quanh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sắp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xếp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hiện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tượng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phác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ảnh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vùng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endParaRPr lang="en-US" sz="2400" dirty="0" smtClean="0">
              <a:solidFill>
                <a:schemeClr val="bg1"/>
              </a:solidFill>
              <a:latin typeface="Times New Roman" pitchFamily="18" charset="0"/>
              <a:cs typeface="Times New Roman" pitchFamily="18" charset="0"/>
            </a:endParaRPr>
          </a:p>
          <a:p>
            <a:pPr marL="342900" indent="-342900">
              <a:lnSpc>
                <a:spcPct val="150000"/>
              </a:lnSpc>
              <a:buFontTx/>
              <a:buChar char="-"/>
            </a:pP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23146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724456" y="1363058"/>
            <a:ext cx="3243132" cy="523220"/>
            <a:chOff x="4293462" y="2385641"/>
            <a:chExt cx="3243132" cy="523220"/>
          </a:xfrm>
        </p:grpSpPr>
        <p:sp>
          <p:nvSpPr>
            <p:cNvPr id="28" name="Freeform 5"/>
            <p:cNvSpPr/>
            <p:nvPr/>
          </p:nvSpPr>
          <p:spPr bwMode="auto">
            <a:xfrm>
              <a:off x="5194465" y="2810532"/>
              <a:ext cx="2042394" cy="98329"/>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latin typeface="Times New Roman" pitchFamily="18" charset="0"/>
                <a:cs typeface="Times New Roman" pitchFamily="18" charset="0"/>
              </a:endParaRPr>
            </a:p>
          </p:txBody>
        </p:sp>
        <p:sp>
          <p:nvSpPr>
            <p:cNvPr id="29" name="文本框 28"/>
            <p:cNvSpPr txBox="1"/>
            <p:nvPr/>
          </p:nvSpPr>
          <p:spPr>
            <a:xfrm>
              <a:off x="4293462" y="2385641"/>
              <a:ext cx="3243132" cy="523220"/>
            </a:xfrm>
            <a:prstGeom prst="rect">
              <a:avLst/>
            </a:prstGeom>
            <a:noFill/>
          </p:spPr>
          <p:txBody>
            <a:bodyPr wrap="none" rtlCol="0">
              <a:spAutoFit/>
            </a:bodyPr>
            <a:lstStyle/>
            <a:p>
              <a:pPr algn="ct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II.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Vẽ</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lược</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đồ</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trí</a:t>
              </a:r>
              <a:r>
                <a:rPr lang="en-US" altLang="zh-CN" sz="2800" dirty="0" smtClean="0">
                  <a:solidFill>
                    <a:prstClr val="white"/>
                  </a:solidFill>
                  <a:latin typeface="Times New Roman" pitchFamily="18" charset="0"/>
                  <a:ea typeface="汉仪喵魂体W" panose="00020600040101010101" pitchFamily="18" charset="-122"/>
                  <a:cs typeface="Times New Roman" pitchFamily="18" charset="0"/>
                </a:rPr>
                <a:t> </a:t>
              </a:r>
              <a:r>
                <a:rPr lang="en-US" altLang="zh-CN" sz="2800" dirty="0" err="1" smtClean="0">
                  <a:solidFill>
                    <a:prstClr val="white"/>
                  </a:solidFill>
                  <a:latin typeface="Times New Roman" pitchFamily="18" charset="0"/>
                  <a:ea typeface="汉仪喵魂体W" panose="00020600040101010101" pitchFamily="18" charset="-122"/>
                  <a:cs typeface="Times New Roman" pitchFamily="18" charset="0"/>
                </a:rPr>
                <a:t>nhớ</a:t>
              </a:r>
              <a:endParaRPr lang="zh-CN" altLang="en-US" sz="2800" dirty="0">
                <a:solidFill>
                  <a:prstClr val="white"/>
                </a:solidFill>
                <a:latin typeface="Times New Roman" pitchFamily="18" charset="0"/>
                <a:ea typeface="汉仪喵魂体W" panose="00020600040101010101" pitchFamily="18" charset="-122"/>
                <a:cs typeface="Times New Roman" pitchFamily="18" charset="0"/>
              </a:endParaRPr>
            </a:p>
          </p:txBody>
        </p:sp>
      </p:grpSp>
      <p:grpSp>
        <p:nvGrpSpPr>
          <p:cNvPr id="19" name="Group 15"/>
          <p:cNvGrpSpPr>
            <a:grpSpLocks noChangeAspect="1"/>
          </p:cNvGrpSpPr>
          <p:nvPr/>
        </p:nvGrpSpPr>
        <p:grpSpPr bwMode="auto">
          <a:xfrm>
            <a:off x="1644650" y="2147888"/>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Times New Roman" pitchFamily="18" charset="0"/>
                <a:cs typeface="Times New Roman" pitchFamily="18" charset="0"/>
              </a:endParaRPr>
            </a:p>
          </p:txBody>
        </p:sp>
      </p:grpSp>
      <p:sp>
        <p:nvSpPr>
          <p:cNvPr id="46" name="文本框 45"/>
          <p:cNvSpPr txBox="1"/>
          <p:nvPr/>
        </p:nvSpPr>
        <p:spPr>
          <a:xfrm>
            <a:off x="3435148" y="492210"/>
            <a:ext cx="5891036" cy="646331"/>
          </a:xfrm>
          <a:prstGeom prst="rect">
            <a:avLst/>
          </a:prstGeom>
          <a:noFill/>
        </p:spPr>
        <p:txBody>
          <a:bodyPr wrap="none" rtlCol="0">
            <a:spAutoFit/>
          </a:bodyPr>
          <a:lstStyle/>
          <a:p>
            <a:pPr algn="ctr"/>
            <a:r>
              <a:rPr lang="en-US" altLang="zh-CN" sz="3600" b="1" dirty="0" smtClean="0">
                <a:solidFill>
                  <a:srgbClr val="FFE88B"/>
                </a:solidFill>
                <a:latin typeface="Times New Roman" pitchFamily="18" charset="0"/>
                <a:ea typeface="汉仪喵魂体W" panose="00020600040101010101" pitchFamily="18" charset="-122"/>
                <a:cs typeface="Times New Roman" pitchFamily="18" charset="0"/>
              </a:rPr>
              <a:t>BÀI 4: LƯỢC ĐỒ TRÍ NHỚ</a:t>
            </a:r>
            <a:endParaRPr lang="zh-CN" altLang="en-US" sz="3600" b="1" dirty="0">
              <a:solidFill>
                <a:srgbClr val="FFE88B"/>
              </a:solidFill>
              <a:latin typeface="Times New Roman" pitchFamily="18" charset="0"/>
              <a:ea typeface="汉仪喵魂体W" panose="00020600040101010101" pitchFamily="18" charset="-122"/>
              <a:cs typeface="Times New Roman" pitchFamily="18" charset="0"/>
            </a:endParaRPr>
          </a:p>
        </p:txBody>
      </p:sp>
      <p:sp>
        <p:nvSpPr>
          <p:cNvPr id="2" name="TextBox 1"/>
          <p:cNvSpPr txBox="1"/>
          <p:nvPr/>
        </p:nvSpPr>
        <p:spPr>
          <a:xfrm>
            <a:off x="4252838" y="2038409"/>
            <a:ext cx="7429500" cy="4524315"/>
          </a:xfrm>
          <a:prstGeom prst="rect">
            <a:avLst/>
          </a:prstGeom>
          <a:noFill/>
        </p:spPr>
        <p:txBody>
          <a:bodyPr wrap="square" rtlCol="0">
            <a:spAutoFit/>
          </a:bodyPr>
          <a:lstStyle/>
          <a:p>
            <a:pPr>
              <a:lnSpc>
                <a:spcPct val="150000"/>
              </a:lnSpc>
            </a:pPr>
            <a:r>
              <a:rPr lang="en-US" sz="2400" dirty="0" err="1" smtClean="0">
                <a:solidFill>
                  <a:srgbClr val="FFFF00"/>
                </a:solidFill>
                <a:latin typeface="Times New Roman" pitchFamily="18" charset="0"/>
                <a:cs typeface="Times New Roman" pitchFamily="18" charset="0"/>
              </a:rPr>
              <a:t>Các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thao</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tác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của</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việc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phác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thảo</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lược</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đồ</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trí</a:t>
            </a:r>
            <a:r>
              <a:rPr lang="en-US" sz="2400" dirty="0" smtClean="0">
                <a:solidFill>
                  <a:srgbClr val="FFFF00"/>
                </a:solidFill>
                <a:latin typeface="Times New Roman" pitchFamily="18" charset="0"/>
                <a:cs typeface="Times New Roman" pitchFamily="18" charset="0"/>
              </a:rPr>
              <a:t> </a:t>
            </a:r>
            <a:r>
              <a:rPr lang="en-US" sz="2400" dirty="0" err="1" smtClean="0">
                <a:solidFill>
                  <a:srgbClr val="FFFF00"/>
                </a:solidFill>
                <a:latin typeface="Times New Roman" pitchFamily="18" charset="0"/>
                <a:cs typeface="Times New Roman" pitchFamily="18" charset="0"/>
              </a:rPr>
              <a:t>nhớ</a:t>
            </a:r>
            <a:r>
              <a:rPr lang="en-US" sz="2400" dirty="0" smtClean="0">
                <a:solidFill>
                  <a:srgbClr val="FFFF00"/>
                </a:solidFill>
                <a:latin typeface="Times New Roman" pitchFamily="18" charset="0"/>
                <a:cs typeface="Times New Roman" pitchFamily="18" charset="0"/>
              </a:rPr>
              <a:t>:</a:t>
            </a:r>
          </a:p>
          <a:p>
            <a:pPr marL="342900" indent="-342900">
              <a:lnSpc>
                <a:spcPct val="150000"/>
              </a:lnSpc>
              <a:buFontTx/>
              <a:buChar char="-"/>
            </a:pP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dung: </a:t>
            </a:r>
            <a:r>
              <a:rPr lang="en-US" sz="2400" dirty="0" err="1" smtClean="0">
                <a:solidFill>
                  <a:schemeClr val="bg1"/>
                </a:solidFill>
                <a:latin typeface="Times New Roman" pitchFamily="18" charset="0"/>
                <a:cs typeface="Times New Roman" pitchFamily="18" charset="0"/>
              </a:rPr>
              <a:t>nhớ</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suy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nghĩ</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a:t>
            </a:r>
          </a:p>
          <a:p>
            <a:pPr marL="342900" indent="-342900">
              <a:lnSpc>
                <a:spcPct val="150000"/>
              </a:lnSpc>
              <a:buFontTx/>
              <a:buChar char="-"/>
            </a:pPr>
            <a:r>
              <a:rPr lang="en-US" sz="2400" dirty="0" err="1" smtClean="0">
                <a:solidFill>
                  <a:schemeClr val="bg1"/>
                </a:solidFill>
                <a:latin typeface="Times New Roman" pitchFamily="18" charset="0"/>
                <a:cs typeface="Times New Roman" pitchFamily="18" charset="0"/>
              </a:rPr>
              <a:t>Sắp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xếp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suy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nghĩ</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cả</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hình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ảnh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sắp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xếp</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với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nhau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trong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tư</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duy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endParaRPr lang="en-US" sz="2400" dirty="0" smtClean="0">
              <a:solidFill>
                <a:schemeClr val="bg1"/>
              </a:solidFill>
              <a:latin typeface="Times New Roman" pitchFamily="18" charset="0"/>
              <a:cs typeface="Times New Roman" pitchFamily="18" charset="0"/>
            </a:endParaRPr>
          </a:p>
          <a:p>
            <a:pPr marL="342900" indent="-342900">
              <a:lnSpc>
                <a:spcPct val="150000"/>
              </a:lnSpc>
              <a:buFontTx/>
              <a:buChar char="-"/>
            </a:pPr>
            <a:r>
              <a:rPr lang="en-US" sz="2400" dirty="0" err="1" smtClean="0">
                <a:solidFill>
                  <a:schemeClr val="bg1"/>
                </a:solidFill>
                <a:latin typeface="Times New Roman" pitchFamily="18" charset="0"/>
                <a:cs typeface="Times New Roman" pitchFamily="18" charset="0"/>
              </a:rPr>
              <a:t>Vị</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trí</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bắt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đầu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hoặc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khu</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vực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chọn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để</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đồ</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mình</a:t>
            </a:r>
            <a:r>
              <a:rPr lang="en-US" sz="2400" dirty="0" smtClean="0">
                <a:solidFill>
                  <a:schemeClr val="bg1"/>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 </a:t>
            </a:r>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5138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074" r="83064" b="26229"/>
          <a:stretch/>
        </p:blipFill>
        <p:spPr bwMode="auto">
          <a:xfrm>
            <a:off x="9638676" y="4174760"/>
            <a:ext cx="2203554" cy="151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830" t="57753" r="39188" b="26229"/>
          <a:stretch/>
        </p:blipFill>
        <p:spPr bwMode="auto">
          <a:xfrm>
            <a:off x="1860130" y="391084"/>
            <a:ext cx="1382274" cy="10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7252214" y="4662069"/>
            <a:ext cx="2386462"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a:off x="7252214" y="5548865"/>
            <a:ext cx="2386462"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7252214" y="4794133"/>
            <a:ext cx="1484027" cy="523220"/>
          </a:xfrm>
          <a:prstGeom prst="rect">
            <a:avLst/>
          </a:prstGeom>
          <a:noFill/>
        </p:spPr>
        <p:txBody>
          <a:bodyPr wrap="square" rtlCol="0">
            <a:spAutoFit/>
          </a:bodyPr>
          <a:lstStyle/>
          <a:p>
            <a:r>
              <a:rPr lang="en-US" sz="2800" b="1" dirty="0" err="1" smtClean="0">
                <a:solidFill>
                  <a:schemeClr val="bg1"/>
                </a:solidFill>
                <a:latin typeface="Times New Roman" pitchFamily="18" charset="0"/>
                <a:cs typeface="Times New Roman" pitchFamily="18" charset="0"/>
              </a:rPr>
              <a:t>Âu</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cơ</a:t>
            </a:r>
            <a:endParaRPr lang="en-US" sz="2800" b="1" dirty="0">
              <a:solidFill>
                <a:schemeClr val="bg1"/>
              </a:solidFill>
              <a:latin typeface="Times New Roman" pitchFamily="18" charset="0"/>
              <a:cs typeface="Times New Roman" pitchFamily="18" charset="0"/>
            </a:endParaRPr>
          </a:p>
        </p:txBody>
      </p:sp>
      <p:cxnSp>
        <p:nvCxnSpPr>
          <p:cNvPr id="10" name="Straight Connector 9"/>
          <p:cNvCxnSpPr/>
          <p:nvPr/>
        </p:nvCxnSpPr>
        <p:spPr>
          <a:xfrm flipV="1">
            <a:off x="5191364" y="2659805"/>
            <a:ext cx="34751" cy="2417795"/>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p:nvCxnSpPr>
        <p:spPr>
          <a:xfrm flipV="1">
            <a:off x="6105009" y="2754779"/>
            <a:ext cx="0" cy="1476531"/>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rot="16200000">
            <a:off x="4100965" y="2838337"/>
            <a:ext cx="2917874" cy="461665"/>
          </a:xfrm>
          <a:prstGeom prst="rect">
            <a:avLst/>
          </a:prstGeom>
          <a:noFill/>
        </p:spPr>
        <p:txBody>
          <a:bodyPr wrap="square" rtlCol="0">
            <a:spAutoFit/>
          </a:bodyPr>
          <a:lstStyle/>
          <a:p>
            <a:r>
              <a:rPr lang="en-US" sz="2400" dirty="0" err="1" smtClean="0">
                <a:solidFill>
                  <a:schemeClr val="bg1"/>
                </a:solidFill>
                <a:latin typeface="Times New Roman" pitchFamily="18" charset="0"/>
                <a:cs typeface="Times New Roman" pitchFamily="18" charset="0"/>
              </a:rPr>
              <a:t>Lê</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Hành</a:t>
            </a:r>
            <a:endParaRPr lang="en-US" sz="2400" dirty="0">
              <a:solidFill>
                <a:schemeClr val="bg1"/>
              </a:solidFill>
              <a:latin typeface="Times New Roman" pitchFamily="18" charset="0"/>
              <a:cs typeface="Times New Roman" pitchFamily="18" charset="0"/>
            </a:endParaRPr>
          </a:p>
        </p:txBody>
      </p:sp>
      <p:cxnSp>
        <p:nvCxnSpPr>
          <p:cNvPr id="17" name="Straight Connector 16"/>
          <p:cNvCxnSpPr/>
          <p:nvPr/>
        </p:nvCxnSpPr>
        <p:spPr>
          <a:xfrm>
            <a:off x="4184073" y="2659805"/>
            <a:ext cx="1038014" cy="12069"/>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6113721" y="2757279"/>
            <a:ext cx="1755811" cy="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flipV="1">
            <a:off x="4370623" y="1814862"/>
            <a:ext cx="4242223" cy="14990"/>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5448586" y="2061900"/>
            <a:ext cx="1330269" cy="369332"/>
          </a:xfrm>
          <a:prstGeom prst="rect">
            <a:avLst/>
          </a:prstGeom>
          <a:noFill/>
        </p:spPr>
        <p:txBody>
          <a:bodyPr wrap="square" rtlCol="0">
            <a:spAutoFit/>
          </a:bodyPr>
          <a:lstStyle/>
          <a:p>
            <a:r>
              <a:rPr lang="en-US" dirty="0" err="1" smtClean="0">
                <a:solidFill>
                  <a:schemeClr val="bg1"/>
                </a:solidFill>
                <a:latin typeface="Times New Roman" pitchFamily="18" charset="0"/>
                <a:cs typeface="Times New Roman" pitchFamily="18" charset="0"/>
              </a:rPr>
              <a:t>Đường</a:t>
            </a:r>
            <a:r>
              <a:rPr lang="en-US" dirty="0" smtClean="0">
                <a:solidFill>
                  <a:schemeClr val="bg1"/>
                </a:solidFill>
                <a:latin typeface="Times New Roman" pitchFamily="18" charset="0"/>
                <a:cs typeface="Times New Roman" pitchFamily="18" charset="0"/>
              </a:rPr>
              <a:t> 3/2</a:t>
            </a:r>
            <a:endParaRPr lang="en-US" dirty="0">
              <a:solidFill>
                <a:schemeClr val="bg1"/>
              </a:solidFill>
              <a:latin typeface="Times New Roman" pitchFamily="18" charset="0"/>
              <a:cs typeface="Times New Roman" pitchFamily="18" charset="0"/>
            </a:endParaRPr>
          </a:p>
        </p:txBody>
      </p:sp>
      <p:cxnSp>
        <p:nvCxnSpPr>
          <p:cNvPr id="25" name="Straight Connector 24"/>
          <p:cNvCxnSpPr/>
          <p:nvPr/>
        </p:nvCxnSpPr>
        <p:spPr>
          <a:xfrm>
            <a:off x="4351780" y="465138"/>
            <a:ext cx="0" cy="1379095"/>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29" name="TextBox 28"/>
          <p:cNvSpPr txBox="1"/>
          <p:nvPr/>
        </p:nvSpPr>
        <p:spPr>
          <a:xfrm rot="16200000">
            <a:off x="2694833" y="571224"/>
            <a:ext cx="2385479" cy="323165"/>
          </a:xfrm>
          <a:prstGeom prst="rect">
            <a:avLst/>
          </a:prstGeom>
          <a:noFill/>
        </p:spPr>
        <p:txBody>
          <a:bodyPr wrap="square" rtlCol="0">
            <a:spAutoFit/>
          </a:bodyPr>
          <a:lstStyle/>
          <a:p>
            <a:r>
              <a:rPr lang="en-US" sz="1500" dirty="0" err="1" smtClean="0">
                <a:solidFill>
                  <a:schemeClr val="bg1"/>
                </a:solidFill>
                <a:latin typeface="Times New Roman" pitchFamily="18" charset="0"/>
                <a:cs typeface="Times New Roman" pitchFamily="18" charset="0"/>
              </a:rPr>
              <a:t>Nguyễn</a:t>
            </a:r>
            <a:r>
              <a:rPr lang="en-US" sz="1500" dirty="0" smtClean="0">
                <a:solidFill>
                  <a:schemeClr val="bg1"/>
                </a:solidFill>
                <a:latin typeface="Times New Roman" pitchFamily="18" charset="0"/>
                <a:cs typeface="Times New Roman" pitchFamily="18" charset="0"/>
              </a:rPr>
              <a:t> Tri </a:t>
            </a:r>
            <a:r>
              <a:rPr lang="en-US" sz="1500" dirty="0" err="1" smtClean="0">
                <a:solidFill>
                  <a:schemeClr val="bg1"/>
                </a:solidFill>
                <a:latin typeface="Times New Roman" pitchFamily="18" charset="0"/>
                <a:cs typeface="Times New Roman" pitchFamily="18" charset="0"/>
              </a:rPr>
              <a:t>Phương</a:t>
            </a:r>
            <a:endParaRPr lang="en-US" sz="1500" dirty="0">
              <a:solidFill>
                <a:schemeClr val="bg1"/>
              </a:solidFill>
              <a:latin typeface="Times New Roman" pitchFamily="18" charset="0"/>
              <a:cs typeface="Times New Roman" pitchFamily="18" charset="0"/>
            </a:endParaRPr>
          </a:p>
        </p:txBody>
      </p:sp>
      <p:pic>
        <p:nvPicPr>
          <p:cNvPr id="2050" name="Picture 2" descr="Đi xe máy 2 người, ngồi thế nào cho an toàn? - Tin Mới Ôtô xe máy"/>
          <p:cNvPicPr>
            <a:picLocks noChangeAspect="1" noChangeArrowheads="1"/>
          </p:cNvPicPr>
          <p:nvPr/>
        </p:nvPicPr>
        <p:blipFill rotWithShape="1">
          <a:blip r:embed="rId3">
            <a:extLst>
              <a:ext uri="{28A0092B-C50C-407E-A947-70E740481C1C}">
                <a14:useLocalDpi xmlns:a14="http://schemas.microsoft.com/office/drawing/2010/main" val="0"/>
              </a:ext>
            </a:extLst>
          </a:blip>
          <a:srcRect l="41356" t="21509" r="18558" b="-3432"/>
          <a:stretch/>
        </p:blipFill>
        <p:spPr bwMode="auto">
          <a:xfrm>
            <a:off x="8612846" y="4396921"/>
            <a:ext cx="1011836" cy="1170487"/>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265053" y="4634391"/>
            <a:ext cx="1809703" cy="7794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Vòng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xoay</a:t>
            </a:r>
            <a:endParaRPr lang="en-US" sz="2400" b="1" dirty="0">
              <a:latin typeface="Times New Roman" pitchFamily="18" charset="0"/>
              <a:cs typeface="Times New Roman" pitchFamily="18" charset="0"/>
            </a:endParaRPr>
          </a:p>
        </p:txBody>
      </p:sp>
      <p:cxnSp>
        <p:nvCxnSpPr>
          <p:cNvPr id="30" name="Straight Connector 29"/>
          <p:cNvCxnSpPr/>
          <p:nvPr/>
        </p:nvCxnSpPr>
        <p:spPr>
          <a:xfrm flipV="1">
            <a:off x="6298409" y="3182196"/>
            <a:ext cx="1081793" cy="1110513"/>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flipV="1">
            <a:off x="7236177" y="3555904"/>
            <a:ext cx="1081793" cy="1110513"/>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a:xfrm flipV="1">
            <a:off x="3859863" y="5078090"/>
            <a:ext cx="1081793" cy="1110513"/>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flipV="1">
            <a:off x="4868609" y="5617657"/>
            <a:ext cx="925162" cy="791972"/>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2049" name="AutoShape 6" descr="Tập tin:Techcombank logo.pn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1" name="AutoShape 8" descr="Tập tin:Techcombank logo.png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3" name="AutoShape 10" descr="Ngân hàng TMCP Kỹ thương Việt Nam | Techcomban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4" name="AutoShape 14" descr="Thegioididong lừa đảo KH? Thế giới di động có uy tín khô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Tuyển dụng cực hót tại Thế giới di động | Việc làm Mobile |  tamlongvang.laodong.com.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938715" y="3033242"/>
            <a:ext cx="967490" cy="551772"/>
          </a:xfrm>
          <a:prstGeom prst="rect">
            <a:avLst/>
          </a:prstGeom>
          <a:noFill/>
          <a:extLst>
            <a:ext uri="{909E8E84-426E-40DD-AFC4-6F175D3DCCD1}">
              <a14:hiddenFill xmlns:a14="http://schemas.microsoft.com/office/drawing/2010/main">
                <a:solidFill>
                  <a:srgbClr val="FFFFFF"/>
                </a:solidFill>
              </a14:hiddenFill>
            </a:ext>
          </a:extLst>
        </p:spPr>
      </p:pic>
      <p:sp>
        <p:nvSpPr>
          <p:cNvPr id="2055" name="AutoShape 18" descr="Xăng Dầu - Home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6" name="AutoShape 20" descr="Xăng Dầu - Home | Faceboo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7" name="AutoShape 22" descr="Xăng Dầu - Home | Faceboo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AutoShape 24" descr="Sở Khoa Học &amp;amp; Công Nghệ Bình Dươn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9" name="AutoShape 26" descr="Sở Khoa Học &amp;amp; Công Nghệ Bình Dươn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6" name="Picture 28" descr="http://khcnbinhduong.gov.vn/ImageUpload/image/chi%20c%E1%BB%A5c%202016/xang%20dau.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9902" y="769937"/>
            <a:ext cx="1000827" cy="1000827"/>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p:nvPr/>
        </p:nvCxnSpPr>
        <p:spPr>
          <a:xfrm flipV="1">
            <a:off x="3328309" y="424710"/>
            <a:ext cx="0" cy="1500836"/>
          </a:xfrm>
          <a:prstGeom prst="line">
            <a:avLst/>
          </a:prstGeom>
          <a:ln>
            <a:solidFill>
              <a:srgbClr val="FFC000"/>
            </a:solidFill>
          </a:ln>
        </p:spPr>
        <p:style>
          <a:lnRef idx="3">
            <a:schemeClr val="accent6"/>
          </a:lnRef>
          <a:fillRef idx="0">
            <a:schemeClr val="accent6"/>
          </a:fillRef>
          <a:effectRef idx="2">
            <a:schemeClr val="accent6"/>
          </a:effectRef>
          <a:fontRef idx="minor">
            <a:schemeClr val="tx1"/>
          </a:fontRef>
        </p:style>
      </p:cxnSp>
      <p:sp>
        <p:nvSpPr>
          <p:cNvPr id="54" name="TextBox 53"/>
          <p:cNvSpPr txBox="1"/>
          <p:nvPr/>
        </p:nvSpPr>
        <p:spPr>
          <a:xfrm>
            <a:off x="465964" y="554744"/>
            <a:ext cx="2908990" cy="1015663"/>
          </a:xfrm>
          <a:prstGeom prst="rect">
            <a:avLst/>
          </a:prstGeom>
          <a:noFill/>
        </p:spPr>
        <p:txBody>
          <a:bodyPr wrap="square" rtlCol="0">
            <a:spAutoFit/>
          </a:bodyPr>
          <a:lstStyle/>
          <a:p>
            <a:r>
              <a:rPr lang="en-US" sz="1500" dirty="0" err="1" smtClean="0">
                <a:solidFill>
                  <a:schemeClr val="bg1"/>
                </a:solidFill>
                <a:latin typeface="Times New Roman" pitchFamily="18" charset="0"/>
                <a:cs typeface="Times New Roman" pitchFamily="18" charset="0"/>
              </a:rPr>
              <a:t>Trường</a:t>
            </a:r>
            <a:r>
              <a:rPr lang="en-US" sz="1500" dirty="0" smtClean="0">
                <a:solidFill>
                  <a:schemeClr val="bg1"/>
                </a:solidFill>
                <a:latin typeface="Times New Roman" pitchFamily="18" charset="0"/>
                <a:cs typeface="Times New Roman" pitchFamily="18" charset="0"/>
              </a:rPr>
              <a:t> THCS </a:t>
            </a:r>
          </a:p>
          <a:p>
            <a:r>
              <a:rPr lang="en-US" sz="1500" dirty="0" err="1" smtClean="0">
                <a:solidFill>
                  <a:schemeClr val="bg1"/>
                </a:solidFill>
                <a:latin typeface="Times New Roman" pitchFamily="18" charset="0"/>
                <a:cs typeface="Times New Roman" pitchFamily="18" charset="0"/>
              </a:rPr>
              <a:t>Hoàng</a:t>
            </a:r>
            <a:r>
              <a:rPr lang="en-US" sz="1500" dirty="0" smtClean="0">
                <a:solidFill>
                  <a:schemeClr val="bg1"/>
                </a:solidFill>
                <a:latin typeface="Times New Roman" pitchFamily="18" charset="0"/>
                <a:cs typeface="Times New Roman" pitchFamily="18" charset="0"/>
              </a:rPr>
              <a:t> </a:t>
            </a:r>
            <a:r>
              <a:rPr lang="en-US" sz="1500" dirty="0" err="1" smtClean="0">
                <a:solidFill>
                  <a:schemeClr val="bg1"/>
                </a:solidFill>
                <a:latin typeface="Times New Roman" pitchFamily="18" charset="0"/>
                <a:cs typeface="Times New Roman" pitchFamily="18" charset="0"/>
              </a:rPr>
              <a:t>Văn</a:t>
            </a:r>
            <a:r>
              <a:rPr lang="en-US" sz="1500" dirty="0" smtClean="0">
                <a:solidFill>
                  <a:schemeClr val="bg1"/>
                </a:solidFill>
                <a:latin typeface="Times New Roman" pitchFamily="18" charset="0"/>
                <a:cs typeface="Times New Roman" pitchFamily="18" charset="0"/>
              </a:rPr>
              <a:t> </a:t>
            </a:r>
            <a:r>
              <a:rPr lang="en-US" sz="1500" dirty="0" err="1" smtClean="0">
                <a:solidFill>
                  <a:schemeClr val="bg1"/>
                </a:solidFill>
                <a:latin typeface="Times New Roman" pitchFamily="18" charset="0"/>
                <a:cs typeface="Times New Roman" pitchFamily="18" charset="0"/>
              </a:rPr>
              <a:t>Thụ</a:t>
            </a:r>
            <a:endParaRPr lang="en-US" sz="1500" dirty="0" smtClean="0">
              <a:solidFill>
                <a:schemeClr val="bg1"/>
              </a:solidFill>
              <a:latin typeface="Times New Roman" pitchFamily="18" charset="0"/>
              <a:cs typeface="Times New Roman" pitchFamily="18" charset="0"/>
            </a:endParaRPr>
          </a:p>
          <a:p>
            <a:r>
              <a:rPr lang="en-US" sz="1500" dirty="0" smtClean="0">
                <a:solidFill>
                  <a:schemeClr val="bg1"/>
                </a:solidFill>
                <a:latin typeface="Times New Roman" pitchFamily="18" charset="0"/>
                <a:cs typeface="Times New Roman" pitchFamily="18" charset="0"/>
              </a:rPr>
              <a:t>322 </a:t>
            </a:r>
            <a:r>
              <a:rPr lang="en-US" sz="1500" dirty="0" err="1" smtClean="0">
                <a:solidFill>
                  <a:schemeClr val="bg1"/>
                </a:solidFill>
                <a:latin typeface="Times New Roman" pitchFamily="18" charset="0"/>
                <a:cs typeface="Times New Roman" pitchFamily="18" charset="0"/>
              </a:rPr>
              <a:t>Nguyễn</a:t>
            </a:r>
            <a:r>
              <a:rPr lang="en-US" sz="1500" dirty="0" smtClean="0">
                <a:solidFill>
                  <a:schemeClr val="bg1"/>
                </a:solidFill>
                <a:latin typeface="Times New Roman" pitchFamily="18" charset="0"/>
                <a:cs typeface="Times New Roman" pitchFamily="18" charset="0"/>
              </a:rPr>
              <a:t> Tri</a:t>
            </a:r>
          </a:p>
          <a:p>
            <a:r>
              <a:rPr lang="en-US" sz="1500" dirty="0" err="1" smtClean="0">
                <a:solidFill>
                  <a:schemeClr val="bg1"/>
                </a:solidFill>
                <a:latin typeface="Times New Roman" pitchFamily="18" charset="0"/>
                <a:cs typeface="Times New Roman" pitchFamily="18" charset="0"/>
              </a:rPr>
              <a:t>Phương</a:t>
            </a:r>
            <a:r>
              <a:rPr lang="en-US" sz="1500" dirty="0" smtClean="0">
                <a:solidFill>
                  <a:schemeClr val="bg1"/>
                </a:solidFill>
                <a:latin typeface="Times New Roman" pitchFamily="18" charset="0"/>
                <a:cs typeface="Times New Roman" pitchFamily="18" charset="0"/>
              </a:rPr>
              <a:t> p4 Q10 </a:t>
            </a:r>
            <a:endParaRPr lang="en-US" sz="1500" dirty="0">
              <a:solidFill>
                <a:schemeClr val="bg1"/>
              </a:solidFill>
              <a:latin typeface="Times New Roman" pitchFamily="18" charset="0"/>
              <a:cs typeface="Times New Roman" pitchFamily="18" charset="0"/>
            </a:endParaRPr>
          </a:p>
        </p:txBody>
      </p:sp>
      <p:sp>
        <p:nvSpPr>
          <p:cNvPr id="2063" name="TextBox 2062"/>
          <p:cNvSpPr txBox="1"/>
          <p:nvPr/>
        </p:nvSpPr>
        <p:spPr>
          <a:xfrm rot="18736723">
            <a:off x="3765689" y="5736329"/>
            <a:ext cx="1848717" cy="369332"/>
          </a:xfrm>
          <a:prstGeom prst="rect">
            <a:avLst/>
          </a:prstGeom>
          <a:noFill/>
        </p:spPr>
        <p:txBody>
          <a:bodyPr wrap="square" rtlCol="0">
            <a:spAutoFit/>
          </a:bodyPr>
          <a:lstStyle/>
          <a:p>
            <a:r>
              <a:rPr lang="en-US" b="1" dirty="0" err="1" smtClean="0">
                <a:solidFill>
                  <a:schemeClr val="bg1"/>
                </a:solidFill>
                <a:latin typeface="Times New Roman" pitchFamily="18" charset="0"/>
                <a:cs typeface="Times New Roman" pitchFamily="18" charset="0"/>
              </a:rPr>
              <a:t>Nguyễn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Thị</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Nhỏ</a:t>
            </a:r>
            <a:endParaRPr lang="en-US" b="1" dirty="0">
              <a:solidFill>
                <a:schemeClr val="bg1"/>
              </a:solidFill>
              <a:latin typeface="Times New Roman" pitchFamily="18" charset="0"/>
              <a:cs typeface="Times New Roman" pitchFamily="18" charset="0"/>
            </a:endParaRPr>
          </a:p>
        </p:txBody>
      </p:sp>
      <p:sp>
        <p:nvSpPr>
          <p:cNvPr id="56" name="TextBox 55"/>
          <p:cNvSpPr txBox="1"/>
          <p:nvPr/>
        </p:nvSpPr>
        <p:spPr>
          <a:xfrm rot="18736723">
            <a:off x="6327854" y="3535293"/>
            <a:ext cx="1848717" cy="369332"/>
          </a:xfrm>
          <a:prstGeom prst="rect">
            <a:avLst/>
          </a:prstGeom>
          <a:noFill/>
        </p:spPr>
        <p:txBody>
          <a:bodyPr wrap="square" rtlCol="0">
            <a:spAutoFit/>
          </a:bodyPr>
          <a:lstStyle/>
          <a:p>
            <a:r>
              <a:rPr lang="en-US" b="1" dirty="0" err="1" smtClean="0">
                <a:solidFill>
                  <a:schemeClr val="bg1"/>
                </a:solidFill>
                <a:latin typeface="Times New Roman" pitchFamily="18" charset="0"/>
                <a:cs typeface="Times New Roman" pitchFamily="18" charset="0"/>
              </a:rPr>
              <a:t>Bình</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Thới</a:t>
            </a:r>
            <a:endParaRPr lang="en-US" b="1" dirty="0">
              <a:solidFill>
                <a:schemeClr val="bg1"/>
              </a:solidFill>
              <a:latin typeface="Times New Roman" pitchFamily="18" charset="0"/>
              <a:cs typeface="Times New Roman" pitchFamily="18" charset="0"/>
            </a:endParaRPr>
          </a:p>
        </p:txBody>
      </p:sp>
      <p:sp>
        <p:nvSpPr>
          <p:cNvPr id="2065" name="AutoShape 30" descr="FPT sử dụng logo mới"/>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80" name="Picture 32" descr="FPT sử dụng logo mớ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494417" y="4285220"/>
            <a:ext cx="871005" cy="522885"/>
          </a:xfrm>
          <a:prstGeom prst="rect">
            <a:avLst/>
          </a:prstGeom>
          <a:noFill/>
          <a:extLst>
            <a:ext uri="{909E8E84-426E-40DD-AFC4-6F175D3DCCD1}">
              <a14:hiddenFill xmlns:a14="http://schemas.microsoft.com/office/drawing/2010/main">
                <a:solidFill>
                  <a:srgbClr val="FFFFFF"/>
                </a:solidFill>
              </a14:hiddenFill>
            </a:ext>
          </a:extLst>
        </p:spPr>
      </p:pic>
      <p:sp>
        <p:nvSpPr>
          <p:cNvPr id="2069" name="Oval 2068"/>
          <p:cNvSpPr/>
          <p:nvPr/>
        </p:nvSpPr>
        <p:spPr>
          <a:xfrm>
            <a:off x="3242404" y="2015734"/>
            <a:ext cx="1102368" cy="5187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Times New Roman" pitchFamily="18" charset="0"/>
                <a:cs typeface="Times New Roman" pitchFamily="18" charset="0"/>
              </a:rPr>
              <a:t>Vòng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Xoay</a:t>
            </a:r>
            <a:endParaRPr lang="en-US" b="1" dirty="0">
              <a:latin typeface="Times New Roman" pitchFamily="18" charset="0"/>
              <a:cs typeface="Times New Roman" pitchFamily="18" charset="0"/>
            </a:endParaRPr>
          </a:p>
        </p:txBody>
      </p:sp>
      <p:cxnSp>
        <p:nvCxnSpPr>
          <p:cNvPr id="2073" name="Straight Connector 2072"/>
          <p:cNvCxnSpPr/>
          <p:nvPr/>
        </p:nvCxnSpPr>
        <p:spPr>
          <a:xfrm>
            <a:off x="4159109" y="2644164"/>
            <a:ext cx="0" cy="159449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a:off x="3350183" y="2693380"/>
            <a:ext cx="13854" cy="153793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13972" y="1925546"/>
            <a:ext cx="148232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60083" y="2671874"/>
            <a:ext cx="15901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671778" y="2165159"/>
            <a:ext cx="1570626" cy="369332"/>
          </a:xfrm>
          <a:prstGeom prst="rect">
            <a:avLst/>
          </a:prstGeom>
          <a:noFill/>
        </p:spPr>
        <p:txBody>
          <a:bodyPr wrap="square" rtlCol="0">
            <a:spAutoFit/>
          </a:bodyPr>
          <a:lstStyle/>
          <a:p>
            <a:r>
              <a:rPr lang="en-US" dirty="0" err="1" smtClean="0">
                <a:solidFill>
                  <a:schemeClr val="bg1"/>
                </a:solidFill>
                <a:latin typeface="Times New Roman" pitchFamily="18" charset="0"/>
                <a:cs typeface="Times New Roman" pitchFamily="18" charset="0"/>
              </a:rPr>
              <a:t>Đường</a:t>
            </a:r>
            <a:r>
              <a:rPr lang="en-US" dirty="0" smtClean="0">
                <a:solidFill>
                  <a:schemeClr val="bg1"/>
                </a:solidFill>
                <a:latin typeface="Times New Roman" pitchFamily="18" charset="0"/>
                <a:cs typeface="Times New Roman" pitchFamily="18" charset="0"/>
              </a:rPr>
              <a:t> 3/2</a:t>
            </a:r>
            <a:endParaRPr lang="en-US" dirty="0">
              <a:solidFill>
                <a:schemeClr val="bg1"/>
              </a:solidFill>
              <a:latin typeface="Times New Roman" pitchFamily="18" charset="0"/>
              <a:cs typeface="Times New Roman" pitchFamily="18" charset="0"/>
            </a:endParaRPr>
          </a:p>
        </p:txBody>
      </p:sp>
      <p:sp>
        <p:nvSpPr>
          <p:cNvPr id="82" name="TextBox 81"/>
          <p:cNvSpPr txBox="1"/>
          <p:nvPr/>
        </p:nvSpPr>
        <p:spPr>
          <a:xfrm>
            <a:off x="3407070" y="3001819"/>
            <a:ext cx="813023" cy="646331"/>
          </a:xfrm>
          <a:prstGeom prst="rect">
            <a:avLst/>
          </a:prstGeom>
          <a:noFill/>
        </p:spPr>
        <p:txBody>
          <a:bodyPr wrap="square" rtlCol="0">
            <a:spAutoFit/>
          </a:bodyPr>
          <a:lstStyle/>
          <a:p>
            <a:r>
              <a:rPr lang="en-US" dirty="0" err="1" smtClean="0">
                <a:solidFill>
                  <a:schemeClr val="bg1"/>
                </a:solidFill>
                <a:latin typeface="Times New Roman" pitchFamily="18" charset="0"/>
                <a:cs typeface="Times New Roman" pitchFamily="18" charset="0"/>
              </a:rPr>
              <a:t>Thành</a:t>
            </a:r>
            <a:r>
              <a:rPr lang="en-US" dirty="0" smtClean="0">
                <a:solidFill>
                  <a:schemeClr val="bg1"/>
                </a:solidFill>
                <a:latin typeface="Times New Roman" pitchFamily="18" charset="0"/>
                <a:cs typeface="Times New Roman" pitchFamily="18" charset="0"/>
              </a:rPr>
              <a:t> </a:t>
            </a:r>
          </a:p>
          <a:p>
            <a:r>
              <a:rPr lang="en-US" dirty="0" err="1" smtClean="0">
                <a:solidFill>
                  <a:schemeClr val="bg1"/>
                </a:solidFill>
                <a:latin typeface="Times New Roman" pitchFamily="18" charset="0"/>
                <a:cs typeface="Times New Roman" pitchFamily="18" charset="0"/>
              </a:rPr>
              <a:t>Thái</a:t>
            </a:r>
            <a:endParaRPr lang="en-US" dirty="0">
              <a:solidFill>
                <a:schemeClr val="bg1"/>
              </a:solidFill>
              <a:latin typeface="Times New Roman" pitchFamily="18" charset="0"/>
              <a:cs typeface="Times New Roman" pitchFamily="18" charset="0"/>
            </a:endParaRPr>
          </a:p>
        </p:txBody>
      </p:sp>
      <p:pic>
        <p:nvPicPr>
          <p:cNvPr id="2084" name="Picture 36" descr="Cách nấu cơm gà Hải Nam hấp dẫn triệu người mê"/>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4169301" y="589074"/>
            <a:ext cx="1349645" cy="947001"/>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7869532" y="279153"/>
            <a:ext cx="4031673" cy="830997"/>
          </a:xfrm>
          <a:prstGeom prst="rect">
            <a:avLst/>
          </a:prstGeom>
          <a:noFill/>
        </p:spPr>
        <p:txBody>
          <a:bodyPr wrap="square" rtlCol="0">
            <a:spAutoFit/>
          </a:bodyPr>
          <a:lstStyle/>
          <a:p>
            <a:r>
              <a:rPr lang="en-US" sz="2400" b="1" dirty="0" err="1" smtClean="0">
                <a:solidFill>
                  <a:srgbClr val="FFC000"/>
                </a:solidFill>
                <a:latin typeface="Times New Roman" pitchFamily="18" charset="0"/>
                <a:cs typeface="Times New Roman" pitchFamily="18" charset="0"/>
              </a:rPr>
              <a:t>Lược</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đồ</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trí</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nhớ</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từ</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nhà</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đến</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nơi</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làm</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việc</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của</a:t>
            </a:r>
            <a:r>
              <a:rPr lang="en-US" sz="2400" b="1" dirty="0" smtClean="0">
                <a:solidFill>
                  <a:srgbClr val="FFC000"/>
                </a:solidFill>
                <a:latin typeface="Times New Roman" pitchFamily="18" charset="0"/>
                <a:cs typeface="Times New Roman" pitchFamily="18" charset="0"/>
              </a:rPr>
              <a:t> </a:t>
            </a:r>
            <a:r>
              <a:rPr lang="en-US" sz="2400" b="1" dirty="0" err="1" smtClean="0">
                <a:solidFill>
                  <a:srgbClr val="FFC000"/>
                </a:solidFill>
                <a:latin typeface="Times New Roman" pitchFamily="18" charset="0"/>
                <a:cs typeface="Times New Roman" pitchFamily="18" charset="0"/>
              </a:rPr>
              <a:t>Thầy</a:t>
            </a:r>
            <a:endParaRPr lang="en-US" sz="24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636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3.33333E-6 1.11111E-6 L -0.12383 0.01829 " pathEditMode="relative" rAng="0" ptsTypes="AA">
                                      <p:cBhvr>
                                        <p:cTn id="11" dur="2000" fill="hold"/>
                                        <p:tgtEl>
                                          <p:spTgt spid="2050"/>
                                        </p:tgtEl>
                                        <p:attrNameLst>
                                          <p:attrName>ppt_x</p:attrName>
                                          <p:attrName>ppt_y</p:attrName>
                                        </p:attrNameLst>
                                      </p:cBhvr>
                                      <p:rCtr x="-6198" y="903"/>
                                    </p:animMotion>
                                  </p:childTnLst>
                                </p:cTn>
                              </p:par>
                            </p:childTnLst>
                          </p:cTn>
                        </p:par>
                      </p:childTnLst>
                    </p:cTn>
                  </p:par>
                  <p:par>
                    <p:cTn id="12" fill="hold">
                      <p:stCondLst>
                        <p:cond delay="indefinite"/>
                      </p:stCondLst>
                      <p:childTnLst>
                        <p:par>
                          <p:cTn id="13" fill="hold">
                            <p:stCondLst>
                              <p:cond delay="0"/>
                            </p:stCondLst>
                            <p:childTnLst>
                              <p:par>
                                <p:cTn id="14" presetID="37" presetClass="path" presetSubtype="0" accel="50000" decel="50000" fill="hold" nodeType="clickEffect">
                                  <p:stCondLst>
                                    <p:cond delay="0"/>
                                  </p:stCondLst>
                                  <p:childTnLst>
                                    <p:animMotion origin="layout" path="M -0.07201 -0.02361 L -0.12474 -0.06389 C -0.13581 -0.07292 -0.15274 -0.08102 -0.17071 -0.08634 C -0.19115 -0.09236 -0.20808 -0.09421 -0.22006 -0.0919 L -0.27748 -0.0838 " pathEditMode="relative" rAng="11362891" ptsTypes="FffFF">
                                      <p:cBhvr>
                                        <p:cTn id="15" dur="2000" fill="hold"/>
                                        <p:tgtEl>
                                          <p:spTgt spid="2050"/>
                                        </p:tgtEl>
                                        <p:attrNameLst>
                                          <p:attrName>ppt_x</p:attrName>
                                          <p:attrName>ppt_y</p:attrName>
                                        </p:attrNameLst>
                                      </p:cBhvr>
                                      <p:rCtr x="-10117" y="-4653"/>
                                    </p:animMotion>
                                  </p:childTnLst>
                                </p:cTn>
                              </p:par>
                            </p:childTnLst>
                          </p:cTn>
                        </p:par>
                      </p:childTnLst>
                    </p:cTn>
                  </p:par>
                  <p:par>
                    <p:cTn id="16" fill="hold">
                      <p:stCondLst>
                        <p:cond delay="indefinite"/>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0.27748 -0.0838 L -0.27982 -0.39236 " pathEditMode="relative" rAng="0" ptsTypes="AA">
                                      <p:cBhvr>
                                        <p:cTn id="19" dur="2000" fill="hold"/>
                                        <p:tgtEl>
                                          <p:spTgt spid="2050"/>
                                        </p:tgtEl>
                                        <p:attrNameLst>
                                          <p:attrName>ppt_x</p:attrName>
                                          <p:attrName>ppt_y</p:attrName>
                                        </p:attrNameLst>
                                      </p:cBhvr>
                                      <p:rCtr x="-117" y="-15440"/>
                                    </p:animMotion>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27982 -0.39236 L -0.36966 -0.39838 " pathEditMode="relative" rAng="0" ptsTypes="AA">
                                      <p:cBhvr>
                                        <p:cTn id="23" dur="2000" fill="hold"/>
                                        <p:tgtEl>
                                          <p:spTgt spid="2050"/>
                                        </p:tgtEl>
                                        <p:attrNameLst>
                                          <p:attrName>ppt_x</p:attrName>
                                          <p:attrName>ppt_y</p:attrName>
                                        </p:attrNameLst>
                                      </p:cBhvr>
                                      <p:rCtr x="-4492" y="-301"/>
                                    </p:animMotion>
                                  </p:childTnLst>
                                </p:cTn>
                              </p:par>
                            </p:childTnLst>
                          </p:cTn>
                        </p:par>
                      </p:childTnLst>
                    </p:cTn>
                  </p:par>
                  <p:par>
                    <p:cTn id="24" fill="hold">
                      <p:stCondLst>
                        <p:cond delay="indefinite"/>
                      </p:stCondLst>
                      <p:childTnLst>
                        <p:par>
                          <p:cTn id="25" fill="hold">
                            <p:stCondLst>
                              <p:cond delay="0"/>
                            </p:stCondLst>
                            <p:childTnLst>
                              <p:par>
                                <p:cTn id="26" presetID="37" presetClass="path" presetSubtype="0" accel="50000" decel="50000" fill="hold" nodeType="clickEffect">
                                  <p:stCondLst>
                                    <p:cond delay="0"/>
                                  </p:stCondLst>
                                  <p:childTnLst>
                                    <p:animMotion origin="layout" path="M -0.27982 -0.46111 L -0.31797 -0.50116 C -0.32604 -0.51019 -0.33802 -0.51505 -0.35052 -0.51505 C -0.36498 -0.51505 -0.37631 -0.51019 -0.38451 -0.50116 L -0.42292 -0.46111 " pathEditMode="relative" rAng="10800000" ptsTypes="FffFF">
                                      <p:cBhvr>
                                        <p:cTn id="27" dur="2000" fill="hold"/>
                                        <p:tgtEl>
                                          <p:spTgt spid="2050"/>
                                        </p:tgtEl>
                                        <p:attrNameLst>
                                          <p:attrName>ppt_x</p:attrName>
                                          <p:attrName>ppt_y</p:attrName>
                                        </p:attrNameLst>
                                      </p:cBhvr>
                                      <p:rCtr x="-7148" y="-268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nodeType="clickEffect">
                                  <p:stCondLst>
                                    <p:cond delay="0"/>
                                  </p:stCondLst>
                                  <p:childTnLst>
                                    <p:animMotion origin="layout" path="M -0.44284 -0.46945 L -0.44623 -0.59213 " pathEditMode="relative" rAng="0" ptsTypes="AA">
                                      <p:cBhvr>
                                        <p:cTn id="31" dur="2000" fill="hold"/>
                                        <p:tgtEl>
                                          <p:spTgt spid="2050"/>
                                        </p:tgtEl>
                                        <p:attrNameLst>
                                          <p:attrName>ppt_x</p:attrName>
                                          <p:attrName>ppt_y</p:attrName>
                                        </p:attrNameLst>
                                      </p:cBhvr>
                                      <p:rCtr x="-169" y="-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pothecar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809</Words>
  <Application>Microsoft Office PowerPoint</Application>
  <PresentationFormat>Widescreen</PresentationFormat>
  <Paragraphs>100</Paragraphs>
  <Slides>16</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微软雅黑</vt:lpstr>
      <vt:lpstr>宋体</vt:lpstr>
      <vt:lpstr>Arial</vt:lpstr>
      <vt:lpstr>Book Antiqua</vt:lpstr>
      <vt:lpstr>Calibri</vt:lpstr>
      <vt:lpstr>Calibri Light</vt:lpstr>
      <vt:lpstr>Century Gothic</vt:lpstr>
      <vt:lpstr>Times New Roman</vt:lpstr>
      <vt:lpstr>方正少儿简体</vt:lpstr>
      <vt:lpstr>方正静蕾简体</vt:lpstr>
      <vt:lpstr>汉仪喵魂体W</vt:lpstr>
      <vt:lpstr>包图主题2</vt:lpstr>
      <vt:lpstr>Office 主题</vt:lpstr>
      <vt:lpstr>Apothecary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161</cp:revision>
  <dcterms:created xsi:type="dcterms:W3CDTF">2020-11-02T15:38:20Z</dcterms:created>
  <dcterms:modified xsi:type="dcterms:W3CDTF">2021-09-22T03:32:10Z</dcterms:modified>
</cp:coreProperties>
</file>